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2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3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759" r:id="rId38"/>
    <p:sldId id="1108" r:id="rId39"/>
    <p:sldId id="1225" r:id="rId40"/>
    <p:sldId id="1226" r:id="rId41"/>
    <p:sldId id="1227" r:id="rId42"/>
    <p:sldId id="1228" r:id="rId43"/>
    <p:sldId id="1103" r:id="rId44"/>
    <p:sldId id="1172" r:id="rId45"/>
    <p:sldId id="1232" r:id="rId46"/>
    <p:sldId id="1233" r:id="rId47"/>
    <p:sldId id="1234" r:id="rId48"/>
    <p:sldId id="1235" r:id="rId49"/>
    <p:sldId id="1171" r:id="rId50"/>
    <p:sldId id="1173" r:id="rId51"/>
    <p:sldId id="1238" r:id="rId52"/>
    <p:sldId id="1239" r:id="rId53"/>
    <p:sldId id="1240" r:id="rId54"/>
    <p:sldId id="1241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7" roundtripDataSignature="AMtx7mgdbcxDSwWFAxOdWYaosI/ptWPd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CF8A28-8E0C-4AE5-91EC-0E25EAE22833}">
  <a:tblStyle styleId="{1DCF8A28-8E0C-4AE5-91EC-0E25EAE2283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EA"/>
          </a:solidFill>
        </a:fill>
      </a:tcStyle>
    </a:wholeTbl>
    <a:band1H>
      <a:tcTxStyle/>
      <a:tcStyle>
        <a:tcBdr/>
        <a:fill>
          <a:solidFill>
            <a:srgbClr val="CACED3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ED3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14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5" name="Google Shape;17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Google Shape;25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3" name="Google Shape;28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8" name="Google Shape;29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6" name="Google Shape;30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5" name="Google Shape;31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1" name="Google Shape;18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3" name="Google Shape;32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2" name="Google Shape;33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0" name="Google Shape;340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9" name="Google Shape;349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59" name="Google Shape;359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8" name="Google Shape;368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5" name="Google Shape;375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1" name="Google Shape;381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9" name="Google Shape;389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28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9" name="Google Shape;399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7" name="Google Shape;407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16" name="Google Shape;416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4" name="Google Shape;424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30" name="Google Shape;430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39" name="Google Shape;439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47" name="Google Shape;447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55" name="Google Shape;455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550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80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400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7276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265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353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6601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461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804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5613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990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80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151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142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274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314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715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" name="Google Shape;21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b="0"/>
          </a:p>
        </p:txBody>
      </p:sp>
      <p:sp>
        <p:nvSpPr>
          <p:cNvPr id="227" name="Google Shape;22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-animated gradient">
  <p:cSld name="3_Title Slide-animated gradi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53"/>
          <p:cNvSpPr txBox="1"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53"/>
          <p:cNvSpPr txBox="1">
            <a:spLocks noGrp="1"/>
          </p:cNvSpPr>
          <p:nvPr>
            <p:ph type="body" idx="2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53"/>
          <p:cNvSpPr txBox="1">
            <a:spLocks noGrp="1"/>
          </p:cNvSpPr>
          <p:nvPr>
            <p:ph type="body" idx="3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53"/>
          <p:cNvSpPr txBox="1">
            <a:spLocks noGrp="1"/>
          </p:cNvSpPr>
          <p:nvPr>
            <p:ph type="body" idx="4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53"/>
          <p:cNvSpPr txBox="1"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C6F4"/>
              </a:buClr>
              <a:buSzPts val="3600"/>
              <a:buFont typeface="Arial"/>
              <a:buNone/>
              <a:defRPr sz="3600" b="0" i="0">
                <a:solidFill>
                  <a:srgbClr val="38C6F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" name="Google Shape;20;p53"/>
          <p:cNvGrpSpPr/>
          <p:nvPr/>
        </p:nvGrpSpPr>
        <p:grpSpPr>
          <a:xfrm>
            <a:off x="492125" y="395288"/>
            <a:ext cx="796924" cy="423863"/>
            <a:chOff x="310" y="249"/>
            <a:chExt cx="502" cy="267"/>
          </a:xfrm>
        </p:grpSpPr>
        <p:sp>
          <p:nvSpPr>
            <p:cNvPr id="21" name="Google Shape;21;p53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3"/>
            <p:cNvSpPr/>
            <p:nvPr/>
          </p:nvSpPr>
          <p:spPr>
            <a:xfrm>
              <a:off x="585" y="425"/>
              <a:ext cx="66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3"/>
            <p:cNvSpPr/>
            <p:nvPr/>
          </p:nvSpPr>
          <p:spPr>
            <a:xfrm>
              <a:off x="355" y="425"/>
              <a:ext cx="67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3"/>
            <p:cNvSpPr/>
            <p:nvPr/>
          </p:nvSpPr>
          <p:spPr>
            <a:xfrm>
              <a:off x="675" y="425"/>
              <a:ext cx="91" cy="91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53"/>
            <p:cNvSpPr/>
            <p:nvPr/>
          </p:nvSpPr>
          <p:spPr>
            <a:xfrm>
              <a:off x="503" y="425"/>
              <a:ext cx="60" cy="91"/>
            </a:xfrm>
            <a:custGeom>
              <a:avLst/>
              <a:gdLst/>
              <a:ahLst/>
              <a:cxnLst/>
              <a:rect l="l" t="t" r="r" b="b"/>
              <a:pathLst>
                <a:path w="46" h="69" extrusionOk="0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3"/>
            <p:cNvSpPr/>
            <p:nvPr/>
          </p:nvSpPr>
          <p:spPr>
            <a:xfrm>
              <a:off x="31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3"/>
            <p:cNvSpPr/>
            <p:nvPr/>
          </p:nvSpPr>
          <p:spPr>
            <a:xfrm>
              <a:off x="37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3"/>
            <p:cNvSpPr/>
            <p:nvPr/>
          </p:nvSpPr>
          <p:spPr>
            <a:xfrm>
              <a:off x="43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3"/>
            <p:cNvSpPr/>
            <p:nvPr/>
          </p:nvSpPr>
          <p:spPr>
            <a:xfrm>
              <a:off x="49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3"/>
            <p:cNvSpPr/>
            <p:nvPr/>
          </p:nvSpPr>
          <p:spPr>
            <a:xfrm>
              <a:off x="55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3"/>
            <p:cNvSpPr/>
            <p:nvPr/>
          </p:nvSpPr>
          <p:spPr>
            <a:xfrm>
              <a:off x="61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3"/>
            <p:cNvSpPr/>
            <p:nvPr/>
          </p:nvSpPr>
          <p:spPr>
            <a:xfrm>
              <a:off x="67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3"/>
            <p:cNvSpPr/>
            <p:nvPr/>
          </p:nvSpPr>
          <p:spPr>
            <a:xfrm>
              <a:off x="73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3"/>
            <p:cNvSpPr/>
            <p:nvPr/>
          </p:nvSpPr>
          <p:spPr>
            <a:xfrm>
              <a:off x="79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ircled_Bullets">
  <p:cSld name="5_Circled_Bulle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2"/>
          <p:cNvSpPr txBox="1">
            <a:spLocks noGrp="1"/>
          </p:cNvSpPr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2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6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62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62"/>
          <p:cNvSpPr txBox="1">
            <a:spLocks noGrp="1"/>
          </p:cNvSpPr>
          <p:nvPr>
            <p:ph type="body" idx="1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62"/>
          <p:cNvSpPr txBox="1">
            <a:spLocks noGrp="1"/>
          </p:cNvSpPr>
          <p:nvPr>
            <p:ph type="body" idx="2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62"/>
          <p:cNvSpPr txBox="1">
            <a:spLocks noGrp="1"/>
          </p:cNvSpPr>
          <p:nvPr>
            <p:ph type="body" idx="3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62"/>
          <p:cNvSpPr txBox="1">
            <a:spLocks noGrp="1"/>
          </p:cNvSpPr>
          <p:nvPr>
            <p:ph type="body" idx="4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62"/>
          <p:cNvSpPr txBox="1">
            <a:spLocks noGrp="1"/>
          </p:cNvSpPr>
          <p:nvPr>
            <p:ph type="body" idx="5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62"/>
          <p:cNvSpPr txBox="1">
            <a:spLocks noGrp="1"/>
          </p:cNvSpPr>
          <p:nvPr>
            <p:ph type="body" idx="6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6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2"/>
          <p:cNvSpPr txBox="1">
            <a:spLocks noGrp="1"/>
          </p:cNvSpPr>
          <p:nvPr>
            <p:ph type="body" idx="7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62"/>
          <p:cNvSpPr txBox="1">
            <a:spLocks noGrp="1"/>
          </p:cNvSpPr>
          <p:nvPr>
            <p:ph type="body" idx="8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62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2"/>
          <p:cNvSpPr txBox="1">
            <a:spLocks noGrp="1"/>
          </p:cNvSpPr>
          <p:nvPr>
            <p:ph type="body" idx="9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62"/>
          <p:cNvSpPr txBox="1">
            <a:spLocks noGrp="1"/>
          </p:cNvSpPr>
          <p:nvPr>
            <p:ph type="body" idx="13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ircled_Bullets">
  <p:cSld name="6_Circled_Bullet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3"/>
          <p:cNvSpPr txBox="1">
            <a:spLocks noGrp="1"/>
          </p:cNvSpPr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4C69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63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3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3"/>
          <p:cNvSpPr txBox="1">
            <a:spLocks noGrp="1"/>
          </p:cNvSpPr>
          <p:nvPr>
            <p:ph type="body" idx="1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63"/>
          <p:cNvSpPr txBox="1">
            <a:spLocks noGrp="1"/>
          </p:cNvSpPr>
          <p:nvPr>
            <p:ph type="body" idx="2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63"/>
          <p:cNvSpPr txBox="1">
            <a:spLocks noGrp="1"/>
          </p:cNvSpPr>
          <p:nvPr>
            <p:ph type="body" idx="3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63"/>
          <p:cNvSpPr txBox="1">
            <a:spLocks noGrp="1"/>
          </p:cNvSpPr>
          <p:nvPr>
            <p:ph type="body" idx="4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63"/>
          <p:cNvSpPr txBox="1">
            <a:spLocks noGrp="1"/>
          </p:cNvSpPr>
          <p:nvPr>
            <p:ph type="body" idx="5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63"/>
          <p:cNvSpPr txBox="1">
            <a:spLocks noGrp="1"/>
          </p:cNvSpPr>
          <p:nvPr>
            <p:ph type="body" idx="6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63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3"/>
          <p:cNvSpPr txBox="1">
            <a:spLocks noGrp="1"/>
          </p:cNvSpPr>
          <p:nvPr>
            <p:ph type="body" idx="7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63"/>
          <p:cNvSpPr txBox="1">
            <a:spLocks noGrp="1"/>
          </p:cNvSpPr>
          <p:nvPr>
            <p:ph type="body" idx="8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6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84E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63"/>
          <p:cNvSpPr txBox="1">
            <a:spLocks noGrp="1"/>
          </p:cNvSpPr>
          <p:nvPr>
            <p:ph type="body" idx="9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63"/>
          <p:cNvSpPr txBox="1">
            <a:spLocks noGrp="1"/>
          </p:cNvSpPr>
          <p:nvPr>
            <p:ph type="body" idx="13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63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3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3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3"/>
          <p:cNvSpPr txBox="1">
            <a:spLocks noGrp="1"/>
          </p:cNvSpPr>
          <p:nvPr>
            <p:ph type="body" idx="14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63"/>
          <p:cNvSpPr txBox="1">
            <a:spLocks noGrp="1"/>
          </p:cNvSpPr>
          <p:nvPr>
            <p:ph type="body" idx="15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63"/>
          <p:cNvSpPr txBox="1">
            <a:spLocks noGrp="1"/>
          </p:cNvSpPr>
          <p:nvPr>
            <p:ph type="body" idx="16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63"/>
          <p:cNvSpPr txBox="1">
            <a:spLocks noGrp="1"/>
          </p:cNvSpPr>
          <p:nvPr>
            <p:ph type="body" idx="17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63"/>
          <p:cNvSpPr txBox="1">
            <a:spLocks noGrp="1"/>
          </p:cNvSpPr>
          <p:nvPr>
            <p:ph type="body" idx="18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63"/>
          <p:cNvSpPr txBox="1">
            <a:spLocks noGrp="1"/>
          </p:cNvSpPr>
          <p:nvPr>
            <p:ph type="body" idx="19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63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3"/>
          <p:cNvSpPr txBox="1">
            <a:spLocks noGrp="1"/>
          </p:cNvSpPr>
          <p:nvPr>
            <p:ph type="body" idx="20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63"/>
          <p:cNvSpPr txBox="1">
            <a:spLocks noGrp="1"/>
          </p:cNvSpPr>
          <p:nvPr>
            <p:ph type="body" idx="2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63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rgbClr val="00384E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3"/>
          <p:cNvSpPr txBox="1">
            <a:spLocks noGrp="1"/>
          </p:cNvSpPr>
          <p:nvPr>
            <p:ph type="body" idx="22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63"/>
          <p:cNvSpPr txBox="1">
            <a:spLocks noGrp="1"/>
          </p:cNvSpPr>
          <p:nvPr>
            <p:ph type="body" idx="23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64"/>
          <p:cNvGrpSpPr/>
          <p:nvPr/>
        </p:nvGrpSpPr>
        <p:grpSpPr>
          <a:xfrm>
            <a:off x="3746294" y="2129856"/>
            <a:ext cx="1617944" cy="860542"/>
            <a:chOff x="310" y="249"/>
            <a:chExt cx="502" cy="267"/>
          </a:xfrm>
        </p:grpSpPr>
        <p:sp>
          <p:nvSpPr>
            <p:cNvPr id="140" name="Google Shape;140;p64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64"/>
            <p:cNvSpPr/>
            <p:nvPr/>
          </p:nvSpPr>
          <p:spPr>
            <a:xfrm>
              <a:off x="585" y="425"/>
              <a:ext cx="66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64"/>
            <p:cNvSpPr/>
            <p:nvPr/>
          </p:nvSpPr>
          <p:spPr>
            <a:xfrm>
              <a:off x="355" y="425"/>
              <a:ext cx="67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64"/>
            <p:cNvSpPr/>
            <p:nvPr/>
          </p:nvSpPr>
          <p:spPr>
            <a:xfrm>
              <a:off x="675" y="425"/>
              <a:ext cx="91" cy="91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64"/>
            <p:cNvSpPr/>
            <p:nvPr/>
          </p:nvSpPr>
          <p:spPr>
            <a:xfrm>
              <a:off x="503" y="425"/>
              <a:ext cx="60" cy="91"/>
            </a:xfrm>
            <a:custGeom>
              <a:avLst/>
              <a:gdLst/>
              <a:ahLst/>
              <a:cxnLst/>
              <a:rect l="l" t="t" r="r" b="b"/>
              <a:pathLst>
                <a:path w="46" h="69" extrusionOk="0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64"/>
            <p:cNvSpPr/>
            <p:nvPr/>
          </p:nvSpPr>
          <p:spPr>
            <a:xfrm>
              <a:off x="31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64"/>
            <p:cNvSpPr/>
            <p:nvPr/>
          </p:nvSpPr>
          <p:spPr>
            <a:xfrm>
              <a:off x="37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64"/>
            <p:cNvSpPr/>
            <p:nvPr/>
          </p:nvSpPr>
          <p:spPr>
            <a:xfrm>
              <a:off x="43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64"/>
            <p:cNvSpPr/>
            <p:nvPr/>
          </p:nvSpPr>
          <p:spPr>
            <a:xfrm>
              <a:off x="49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64"/>
            <p:cNvSpPr/>
            <p:nvPr/>
          </p:nvSpPr>
          <p:spPr>
            <a:xfrm>
              <a:off x="55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64"/>
            <p:cNvSpPr/>
            <p:nvPr/>
          </p:nvSpPr>
          <p:spPr>
            <a:xfrm>
              <a:off x="61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64"/>
            <p:cNvSpPr/>
            <p:nvPr/>
          </p:nvSpPr>
          <p:spPr>
            <a:xfrm>
              <a:off x="67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64"/>
            <p:cNvSpPr/>
            <p:nvPr/>
          </p:nvSpPr>
          <p:spPr>
            <a:xfrm>
              <a:off x="73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64"/>
            <p:cNvSpPr/>
            <p:nvPr/>
          </p:nvSpPr>
          <p:spPr>
            <a:xfrm>
              <a:off x="79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losing Slide">
  <p:cSld name="3_Closing Slide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65"/>
          <p:cNvGrpSpPr/>
          <p:nvPr/>
        </p:nvGrpSpPr>
        <p:grpSpPr>
          <a:xfrm>
            <a:off x="3746294" y="2129856"/>
            <a:ext cx="1617944" cy="860542"/>
            <a:chOff x="310" y="249"/>
            <a:chExt cx="502" cy="267"/>
          </a:xfrm>
        </p:grpSpPr>
        <p:sp>
          <p:nvSpPr>
            <p:cNvPr id="156" name="Google Shape;156;p65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5"/>
            <p:cNvSpPr/>
            <p:nvPr/>
          </p:nvSpPr>
          <p:spPr>
            <a:xfrm>
              <a:off x="585" y="425"/>
              <a:ext cx="66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5"/>
            <p:cNvSpPr/>
            <p:nvPr/>
          </p:nvSpPr>
          <p:spPr>
            <a:xfrm>
              <a:off x="355" y="425"/>
              <a:ext cx="67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5"/>
            <p:cNvSpPr/>
            <p:nvPr/>
          </p:nvSpPr>
          <p:spPr>
            <a:xfrm>
              <a:off x="675" y="425"/>
              <a:ext cx="91" cy="91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5"/>
            <p:cNvSpPr/>
            <p:nvPr/>
          </p:nvSpPr>
          <p:spPr>
            <a:xfrm>
              <a:off x="503" y="425"/>
              <a:ext cx="60" cy="91"/>
            </a:xfrm>
            <a:custGeom>
              <a:avLst/>
              <a:gdLst/>
              <a:ahLst/>
              <a:cxnLst/>
              <a:rect l="l" t="t" r="r" b="b"/>
              <a:pathLst>
                <a:path w="46" h="69" extrusionOk="0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65"/>
            <p:cNvSpPr/>
            <p:nvPr/>
          </p:nvSpPr>
          <p:spPr>
            <a:xfrm>
              <a:off x="31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5"/>
            <p:cNvSpPr/>
            <p:nvPr/>
          </p:nvSpPr>
          <p:spPr>
            <a:xfrm>
              <a:off x="37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65"/>
            <p:cNvSpPr/>
            <p:nvPr/>
          </p:nvSpPr>
          <p:spPr>
            <a:xfrm>
              <a:off x="43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65"/>
            <p:cNvSpPr/>
            <p:nvPr/>
          </p:nvSpPr>
          <p:spPr>
            <a:xfrm>
              <a:off x="49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5"/>
            <p:cNvSpPr/>
            <p:nvPr/>
          </p:nvSpPr>
          <p:spPr>
            <a:xfrm>
              <a:off x="55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65"/>
            <p:cNvSpPr/>
            <p:nvPr/>
          </p:nvSpPr>
          <p:spPr>
            <a:xfrm>
              <a:off x="61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65"/>
            <p:cNvSpPr/>
            <p:nvPr/>
          </p:nvSpPr>
          <p:spPr>
            <a:xfrm>
              <a:off x="67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65"/>
            <p:cNvSpPr/>
            <p:nvPr/>
          </p:nvSpPr>
          <p:spPr>
            <a:xfrm>
              <a:off x="73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65"/>
            <p:cNvSpPr/>
            <p:nvPr/>
          </p:nvSpPr>
          <p:spPr>
            <a:xfrm>
              <a:off x="79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6"/>
          <p:cNvSpPr txBox="1">
            <a:spLocks noGrp="1"/>
          </p:cNvSpPr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gue">
  <p:cSld name="3_Segu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4"/>
          <p:cNvSpPr txBox="1"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600"/>
              <a:buFont typeface="Arial"/>
              <a:buNone/>
              <a:defRPr sz="4600" b="0" i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4"/>
          <p:cNvSpPr/>
          <p:nvPr/>
        </p:nvSpPr>
        <p:spPr>
          <a:xfrm>
            <a:off x="8515707" y="4742907"/>
            <a:ext cx="218414" cy="15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575" tIns="30775" rIns="61575" bIns="30775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rgbClr val="076D8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>
              <a:solidFill>
                <a:srgbClr val="076D8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5"/>
          <p:cNvSpPr txBox="1">
            <a:spLocks noGrp="1"/>
          </p:cNvSpPr>
          <p:nvPr>
            <p:ph type="sldNum" idx="12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5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55"/>
          <p:cNvSpPr txBox="1">
            <a:spLocks noGrp="1"/>
          </p:cNvSpPr>
          <p:nvPr>
            <p:ph type="body" idx="1"/>
          </p:nvPr>
        </p:nvSpPr>
        <p:spPr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>
            <a:lvl1pPr marL="457200" marR="0" lvl="0" indent="-3143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2CF89-7EE3-7AF1-4798-7088726FC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losing Slide">
  <p:cSld name="1_Closing Slid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3999" cy="5165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56"/>
          <p:cNvGrpSpPr/>
          <p:nvPr/>
        </p:nvGrpSpPr>
        <p:grpSpPr>
          <a:xfrm>
            <a:off x="3746294" y="2129856"/>
            <a:ext cx="1617944" cy="860542"/>
            <a:chOff x="310" y="249"/>
            <a:chExt cx="502" cy="267"/>
          </a:xfrm>
        </p:grpSpPr>
        <p:sp>
          <p:nvSpPr>
            <p:cNvPr id="46" name="Google Shape;46;p56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6"/>
            <p:cNvSpPr/>
            <p:nvPr/>
          </p:nvSpPr>
          <p:spPr>
            <a:xfrm>
              <a:off x="585" y="425"/>
              <a:ext cx="66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6"/>
            <p:cNvSpPr/>
            <p:nvPr/>
          </p:nvSpPr>
          <p:spPr>
            <a:xfrm>
              <a:off x="355" y="425"/>
              <a:ext cx="67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6"/>
            <p:cNvSpPr/>
            <p:nvPr/>
          </p:nvSpPr>
          <p:spPr>
            <a:xfrm>
              <a:off x="675" y="425"/>
              <a:ext cx="91" cy="91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6"/>
            <p:cNvSpPr/>
            <p:nvPr/>
          </p:nvSpPr>
          <p:spPr>
            <a:xfrm>
              <a:off x="503" y="425"/>
              <a:ext cx="60" cy="91"/>
            </a:xfrm>
            <a:custGeom>
              <a:avLst/>
              <a:gdLst/>
              <a:ahLst/>
              <a:cxnLst/>
              <a:rect l="l" t="t" r="r" b="b"/>
              <a:pathLst>
                <a:path w="46" h="69" extrusionOk="0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6"/>
            <p:cNvSpPr/>
            <p:nvPr/>
          </p:nvSpPr>
          <p:spPr>
            <a:xfrm>
              <a:off x="31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6"/>
            <p:cNvSpPr/>
            <p:nvPr/>
          </p:nvSpPr>
          <p:spPr>
            <a:xfrm>
              <a:off x="37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6"/>
            <p:cNvSpPr/>
            <p:nvPr/>
          </p:nvSpPr>
          <p:spPr>
            <a:xfrm>
              <a:off x="43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6"/>
            <p:cNvSpPr/>
            <p:nvPr/>
          </p:nvSpPr>
          <p:spPr>
            <a:xfrm>
              <a:off x="49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6"/>
            <p:cNvSpPr/>
            <p:nvPr/>
          </p:nvSpPr>
          <p:spPr>
            <a:xfrm>
              <a:off x="55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6"/>
            <p:cNvSpPr/>
            <p:nvPr/>
          </p:nvSpPr>
          <p:spPr>
            <a:xfrm>
              <a:off x="61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6"/>
            <p:cNvSpPr/>
            <p:nvPr/>
          </p:nvSpPr>
          <p:spPr>
            <a:xfrm>
              <a:off x="67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6"/>
            <p:cNvSpPr/>
            <p:nvPr/>
          </p:nvSpPr>
          <p:spPr>
            <a:xfrm>
              <a:off x="73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6"/>
            <p:cNvSpPr/>
            <p:nvPr/>
          </p:nvSpPr>
          <p:spPr>
            <a:xfrm>
              <a:off x="79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-animated gradient">
  <p:cSld name="5_Title Slide-animated gradi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7"/>
          <p:cNvSpPr txBox="1"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body" idx="2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body" idx="3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body" idx="4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57"/>
          <p:cNvSpPr txBox="1"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-animated gradient">
  <p:cSld name="6_Title Slide-animated gradi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58"/>
          <p:cNvSpPr txBox="1"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600"/>
              </a:spcBef>
              <a:spcAft>
                <a:spcPts val="0"/>
              </a:spcAft>
              <a:buClr>
                <a:srgbClr val="98989A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58"/>
          <p:cNvSpPr txBox="1">
            <a:spLocks noGrp="1"/>
          </p:cNvSpPr>
          <p:nvPr>
            <p:ph type="body" idx="2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58"/>
          <p:cNvSpPr txBox="1">
            <a:spLocks noGrp="1"/>
          </p:cNvSpPr>
          <p:nvPr>
            <p:ph type="body" idx="3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08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58"/>
          <p:cNvSpPr txBox="1">
            <a:spLocks noGrp="1"/>
          </p:cNvSpPr>
          <p:nvPr>
            <p:ph type="body" idx="4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58"/>
          <p:cNvSpPr txBox="1"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C6F4"/>
              </a:buClr>
              <a:buSzPts val="3600"/>
              <a:buFont typeface="Arial"/>
              <a:buNone/>
              <a:defRPr sz="3600" b="0" i="0">
                <a:solidFill>
                  <a:srgbClr val="38C6F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_Slide">
  <p:cSld name="Multi_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9"/>
          <p:cNvSpPr txBox="1">
            <a:spLocks noGrp="1"/>
          </p:cNvSpPr>
          <p:nvPr>
            <p:ph type="body"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59"/>
          <p:cNvSpPr txBox="1">
            <a:spLocks noGrp="1"/>
          </p:cNvSpPr>
          <p:nvPr>
            <p:ph type="title"/>
          </p:nvPr>
        </p:nvSpPr>
        <p:spPr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4C69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ircled_Bullets">
  <p:cSld name="2_Circled_Bulle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1"/>
          <p:cNvSpPr txBox="1">
            <a:spLocks noGrp="1"/>
          </p:cNvSpPr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61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6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49F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61"/>
          <p:cNvSpPr txBox="1">
            <a:spLocks noGrp="1"/>
          </p:cNvSpPr>
          <p:nvPr>
            <p:ph type="body" idx="1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61"/>
          <p:cNvSpPr txBox="1">
            <a:spLocks noGrp="1"/>
          </p:cNvSpPr>
          <p:nvPr>
            <p:ph type="body" idx="2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61"/>
          <p:cNvSpPr txBox="1">
            <a:spLocks noGrp="1"/>
          </p:cNvSpPr>
          <p:nvPr>
            <p:ph type="body" idx="3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61"/>
          <p:cNvSpPr txBox="1">
            <a:spLocks noGrp="1"/>
          </p:cNvSpPr>
          <p:nvPr>
            <p:ph type="body" idx="4"/>
          </p:nvPr>
        </p:nvSpPr>
        <p:spPr>
          <a:xfrm>
            <a:off x="575610" y="2552550"/>
            <a:ext cx="698624" cy="69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61"/>
          <p:cNvSpPr txBox="1">
            <a:spLocks noGrp="1"/>
          </p:cNvSpPr>
          <p:nvPr>
            <p:ph type="body" idx="5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61"/>
          <p:cNvSpPr txBox="1">
            <a:spLocks noGrp="1"/>
          </p:cNvSpPr>
          <p:nvPr>
            <p:ph type="body" idx="6"/>
          </p:nvPr>
        </p:nvSpPr>
        <p:spPr>
          <a:xfrm>
            <a:off x="575610" y="1427248"/>
            <a:ext cx="698624" cy="69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075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5000"/>
              </a:lnSpc>
              <a:spcBef>
                <a:spcPts val="62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 txBox="1">
            <a:spLocks noGrp="1"/>
          </p:cNvSpPr>
          <p:nvPr>
            <p:ph type="title"/>
          </p:nvPr>
        </p:nvSpPr>
        <p:spPr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2"/>
          <p:cNvSpPr/>
          <p:nvPr/>
        </p:nvSpPr>
        <p:spPr>
          <a:xfrm>
            <a:off x="8515707" y="4742907"/>
            <a:ext cx="218414" cy="15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575" tIns="30775" rIns="61575" bIns="30775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3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"/>
          <p:cNvSpPr txBox="1">
            <a:spLocks noGrp="1"/>
          </p:cNvSpPr>
          <p:nvPr>
            <p:ph type="ctrTitle"/>
          </p:nvPr>
        </p:nvSpPr>
        <p:spPr>
          <a:xfrm>
            <a:off x="291366" y="2125682"/>
            <a:ext cx="7237590" cy="127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AEE8FA"/>
                </a:solidFill>
              </a:rPr>
              <a:t>VLANs</a:t>
            </a:r>
            <a:endParaRPr sz="4600">
              <a:solidFill>
                <a:srgbClr val="AEE8FA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011652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VLANs in a Multi-Switched Environment</a:t>
            </a:r>
            <a:br>
              <a:rPr lang="en-US"/>
            </a:br>
            <a:r>
              <a:rPr lang="en-US"/>
              <a:t>Networks without VLANs</a:t>
            </a:r>
            <a:endParaRPr/>
          </a:p>
        </p:txBody>
      </p:sp>
      <p:sp>
        <p:nvSpPr>
          <p:cNvPr id="244" name="Google Shape;244;p11"/>
          <p:cNvSpPr txBox="1">
            <a:spLocks noGrp="1"/>
          </p:cNvSpPr>
          <p:nvPr>
            <p:ph type="body" idx="1"/>
          </p:nvPr>
        </p:nvSpPr>
        <p:spPr>
          <a:xfrm>
            <a:off x="261256" y="856343"/>
            <a:ext cx="8526128" cy="755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Without VLANs, all devices connected to the switches will receive all unicast, multicast, and broadcast traffic.</a:t>
            </a:r>
            <a:endParaRPr/>
          </a:p>
        </p:txBody>
      </p:sp>
      <p:pic>
        <p:nvPicPr>
          <p:cNvPr id="245" name="Google Shape;24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90985" y="1923401"/>
            <a:ext cx="4637831" cy="278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witching, Routing, and Wireless Essentials -VLANs in a Multi-Switched Environment and 6 more pages - Personal - Microsoft​ Edge Beta 2024-05-12 22-22-25">
            <a:hlinkClick r:id="" action="ppaction://media"/>
            <a:extLst>
              <a:ext uri="{FF2B5EF4-FFF2-40B4-BE49-F238E27FC236}">
                <a16:creationId xmlns:a16="http://schemas.microsoft.com/office/drawing/2014/main" id="{72BE7769-6872-6960-BEFA-329BB942967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5515.9791"/>
                </p14:media>
              </p:ext>
            </p:extLst>
          </p:nvPr>
        </p:nvPicPr>
        <p:blipFill rotWithShape="1">
          <a:blip r:embed="rId6"/>
          <a:srcRect b="16649"/>
          <a:stretch/>
        </p:blipFill>
        <p:spPr>
          <a:xfrm>
            <a:off x="11310493" y="3316280"/>
            <a:ext cx="3582577" cy="167968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8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"/>
          <p:cNvSpPr txBox="1">
            <a:spLocks noGrp="1"/>
          </p:cNvSpPr>
          <p:nvPr>
            <p:ph type="title"/>
          </p:nvPr>
        </p:nvSpPr>
        <p:spPr>
          <a:xfrm>
            <a:off x="0" y="41393"/>
            <a:ext cx="4688113" cy="829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VLANs in a Multi-Switched Environment</a:t>
            </a:r>
            <a:br>
              <a:rPr lang="en-US"/>
            </a:br>
            <a:r>
              <a:rPr lang="en-US"/>
              <a:t>Networks with VLANs</a:t>
            </a:r>
            <a:endParaRPr/>
          </a:p>
        </p:txBody>
      </p:sp>
      <p:sp>
        <p:nvSpPr>
          <p:cNvPr id="252" name="Google Shape;252;p12"/>
          <p:cNvSpPr txBox="1">
            <a:spLocks noGrp="1"/>
          </p:cNvSpPr>
          <p:nvPr>
            <p:ph type="body" idx="1"/>
          </p:nvPr>
        </p:nvSpPr>
        <p:spPr>
          <a:xfrm>
            <a:off x="203200" y="986971"/>
            <a:ext cx="8712199" cy="76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With VLANs, unicast, multicast, and broadcast traffic is confined to a VLAN. Without a Layer 3 device to connect the VLANs, devices in different VLANs cannot communicate. </a:t>
            </a:r>
            <a:endParaRPr/>
          </a:p>
        </p:txBody>
      </p:sp>
      <p:pic>
        <p:nvPicPr>
          <p:cNvPr id="253" name="Google Shape;25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44689" y="1709928"/>
            <a:ext cx="5231599" cy="2932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witching, Routing, and Wireless Essentials -VLANs in a Multi-Switched Environment and 6 more pages - Personal - Microsoft​ Edge Beta 2024-05-12 22-29-40">
            <a:hlinkClick r:id="" action="ppaction://media"/>
            <a:extLst>
              <a:ext uri="{FF2B5EF4-FFF2-40B4-BE49-F238E27FC236}">
                <a16:creationId xmlns:a16="http://schemas.microsoft.com/office/drawing/2014/main" id="{2C991AF0-71DD-09A6-8F6F-E9E609AB173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01.4333"/>
                </p14:media>
              </p:ext>
            </p:extLst>
          </p:nvPr>
        </p:nvPicPr>
        <p:blipFill rotWithShape="1">
          <a:blip r:embed="rId6"/>
          <a:srcRect l="3437" t="4305" r="11250" b="15000"/>
          <a:stretch/>
        </p:blipFill>
        <p:spPr>
          <a:xfrm>
            <a:off x="10800265" y="3496885"/>
            <a:ext cx="2873334" cy="152876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97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"/>
          <p:cNvSpPr txBox="1">
            <a:spLocks noGrp="1"/>
          </p:cNvSpPr>
          <p:nvPr>
            <p:ph type="title"/>
          </p:nvPr>
        </p:nvSpPr>
        <p:spPr>
          <a:xfrm>
            <a:off x="0" y="41393"/>
            <a:ext cx="5330952" cy="7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VLANs in a Multi-Switched Environment</a:t>
            </a:r>
            <a:br>
              <a:rPr lang="en-US"/>
            </a:br>
            <a:r>
              <a:rPr lang="en-US"/>
              <a:t>VLAN Identification with a Tag</a:t>
            </a:r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body" idx="1"/>
          </p:nvPr>
        </p:nvSpPr>
        <p:spPr>
          <a:xfrm>
            <a:off x="175768" y="804090"/>
            <a:ext cx="5307394" cy="1811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169863" lvl="0" indent="-1698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The IEEE 802.1Q header is 4 Bytes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When the tag is created the FCS must be recalculated.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When sent to end devices, this tag must be removed and the FCS recalculated back to its original number.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None/>
            </a:pPr>
            <a:endParaRPr/>
          </a:p>
        </p:txBody>
      </p:sp>
      <p:graphicFrame>
        <p:nvGraphicFramePr>
          <p:cNvPr id="261" name="Google Shape;261;p13"/>
          <p:cNvGraphicFramePr/>
          <p:nvPr/>
        </p:nvGraphicFramePr>
        <p:xfrm>
          <a:off x="265177" y="2702307"/>
          <a:ext cx="8686800" cy="1811455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326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802.1Q VLAN Tag Field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Function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Type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2-Byte field with hexadecimal 0x8100</a:t>
                      </a:r>
                      <a:endParaRPr sz="140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This is referred to as Tag Protocol ID (TPID)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User Priority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3-bit value that supports </a:t>
                      </a:r>
                      <a:endParaRPr sz="1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Canonical Format Identifier (CFI)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1-bit value that can support token ring frames on Ethernet</a:t>
                      </a:r>
                      <a:endParaRPr sz="1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VLAN ID (VID)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12-bit VLAN identifier that can support up to 4096 VLANs</a:t>
                      </a:r>
                      <a:endParaRPr sz="1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2" name="Google Shape;26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3162" y="149893"/>
            <a:ext cx="3660838" cy="2402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"/>
          <p:cNvSpPr txBox="1">
            <a:spLocks noGrp="1"/>
          </p:cNvSpPr>
          <p:nvPr>
            <p:ph type="title"/>
          </p:nvPr>
        </p:nvSpPr>
        <p:spPr>
          <a:xfrm>
            <a:off x="0" y="41393"/>
            <a:ext cx="9006840" cy="829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VLANs in a Multi-Switched Environment</a:t>
            </a:r>
            <a:br>
              <a:rPr lang="en-US"/>
            </a:br>
            <a:r>
              <a:rPr lang="en-US"/>
              <a:t>Native VLANs and 802.1Q Tagging</a:t>
            </a:r>
            <a:endParaRPr/>
          </a:p>
        </p:txBody>
      </p:sp>
      <p:sp>
        <p:nvSpPr>
          <p:cNvPr id="269" name="Google Shape;269;p14"/>
          <p:cNvSpPr txBox="1">
            <a:spLocks noGrp="1"/>
          </p:cNvSpPr>
          <p:nvPr>
            <p:ph type="body" idx="1"/>
          </p:nvPr>
        </p:nvSpPr>
        <p:spPr>
          <a:xfrm>
            <a:off x="203201" y="986970"/>
            <a:ext cx="4572000" cy="341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802.1Q trunk basics: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Tagging is typically done on all VLANs.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The use of a native VLAN was designed for legacy use, like the hub in the example.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Unless changed, VLAN1 is the native VLAN.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Both ends of a trunk link must be configured with the same native VLAN.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Each trunk is configured separately, so it is possible to have a different native VLANs on separate trunks.</a:t>
            </a:r>
            <a:endParaRPr/>
          </a:p>
        </p:txBody>
      </p:sp>
      <p:pic>
        <p:nvPicPr>
          <p:cNvPr id="270" name="Google Shape;27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2789" y="1317324"/>
            <a:ext cx="3962848" cy="27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>
            <a:spLocks noGrp="1"/>
          </p:cNvSpPr>
          <p:nvPr>
            <p:ph type="title"/>
          </p:nvPr>
        </p:nvSpPr>
        <p:spPr>
          <a:xfrm>
            <a:off x="0" y="41393"/>
            <a:ext cx="5197642" cy="829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VLANs in a Multi-Switched Environment</a:t>
            </a:r>
            <a:br>
              <a:rPr lang="en-US"/>
            </a:br>
            <a:r>
              <a:rPr lang="en-US"/>
              <a:t>Voice VLAN Tagging</a:t>
            </a:r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body" idx="1"/>
          </p:nvPr>
        </p:nvSpPr>
        <p:spPr>
          <a:xfrm>
            <a:off x="203199" y="986970"/>
            <a:ext cx="5054601" cy="204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The VoIP phone is a three port switch: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Font typeface="Arial"/>
              <a:buChar char="•"/>
            </a:pPr>
            <a:r>
              <a:rPr lang="en-US" sz="1400"/>
              <a:t>The switch will use CDP  to inform the phone of the Voice VLAN.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Font typeface="Arial"/>
              <a:buChar char="•"/>
            </a:pPr>
            <a:r>
              <a:rPr lang="en-US" sz="1400"/>
              <a:t>The phone will tag its own traffic (Voice) and can set Cost of Service (CoS). CoS is QoS for layer 2.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60"/>
              <a:buFont typeface="Arial"/>
              <a:buChar char="•"/>
            </a:pPr>
            <a:r>
              <a:rPr lang="en-US" sz="1400"/>
              <a:t>The phone may or may not tag frames from the PC.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None/>
            </a:pPr>
            <a:endParaRPr/>
          </a:p>
        </p:txBody>
      </p:sp>
      <p:graphicFrame>
        <p:nvGraphicFramePr>
          <p:cNvPr id="278" name="Google Shape;278;p15"/>
          <p:cNvGraphicFramePr/>
          <p:nvPr/>
        </p:nvGraphicFramePr>
        <p:xfrm>
          <a:off x="449717" y="3061443"/>
          <a:ext cx="8316925" cy="132799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183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Traffic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Tagging Function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Voice VLAN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/>
                        <a:t>tagged with an appropriate Layer 2 class of service (CoS) priority value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Access VLAN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/>
                        <a:t>can also be tagged with a Layer 2 CoS priority value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Access VLAN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is not tagged (no Layer 2 CoS priority value)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9" name="Google Shape;27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8274" y="503544"/>
            <a:ext cx="3578571" cy="231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 txBox="1"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600"/>
              <a:buFont typeface="Arial"/>
              <a:buNone/>
            </a:pPr>
            <a:r>
              <a:rPr lang="en-US">
                <a:solidFill>
                  <a:srgbClr val="AEE8FA"/>
                </a:solidFill>
              </a:rPr>
              <a:t>VLAN Configuration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"/>
          <p:cNvSpPr txBox="1">
            <a:spLocks noGrp="1"/>
          </p:cNvSpPr>
          <p:nvPr>
            <p:ph type="title"/>
          </p:nvPr>
        </p:nvSpPr>
        <p:spPr>
          <a:xfrm>
            <a:off x="0" y="118872"/>
            <a:ext cx="5198533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Configuration</a:t>
            </a:r>
            <a:br>
              <a:rPr lang="en-US"/>
            </a:br>
            <a:r>
              <a:rPr lang="en-US"/>
              <a:t>VLAN Ranges on Catalyst Switches</a:t>
            </a:r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body" idx="1"/>
          </p:nvPr>
        </p:nvSpPr>
        <p:spPr>
          <a:xfrm>
            <a:off x="116633" y="1200665"/>
            <a:ext cx="4738831" cy="62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142875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Catalyst switches 2960 and 3650 support over 4000 VLANs.</a:t>
            </a:r>
            <a:endParaRPr/>
          </a:p>
          <a:p>
            <a:pPr marL="142875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358775" lvl="1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358775" lvl="1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358775" lvl="1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358775" lvl="1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358775" lvl="1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graphicFrame>
        <p:nvGraphicFramePr>
          <p:cNvPr id="293" name="Google Shape;293;p19"/>
          <p:cNvGraphicFramePr/>
          <p:nvPr/>
        </p:nvGraphicFramePr>
        <p:xfrm>
          <a:off x="365760" y="2192590"/>
          <a:ext cx="8595375" cy="243338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441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Normal Range VLAN 1 – 1005 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Extended Range VLAN 1006 - 4095</a:t>
                      </a:r>
                      <a:endParaRPr sz="1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Used in Small to Medium sized businesses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Used by Service Providers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1002 – 1005 are reserved for legacy VLANs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Are in Running-Config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1, 1002 – 1005 are auto created and cannot be deleted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Supports fewer VLAN features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Stored in the vlan.dat file in flash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Requires VTP configurations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VTP can synchronize between switches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94" name="Google Shape;29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9784" y="118872"/>
            <a:ext cx="3831336" cy="2033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Configuration</a:t>
            </a:r>
            <a:br>
              <a:rPr lang="en-US"/>
            </a:br>
            <a:r>
              <a:rPr lang="en-US"/>
              <a:t>VLAN Creation Commands</a:t>
            </a:r>
            <a:endParaRPr/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124426" y="791746"/>
            <a:ext cx="8178325" cy="68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142875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/>
              <a:t>VLAN details are stored in the vlan.dat file. You create VLANs in the global configuration mode.</a:t>
            </a:r>
            <a:endParaRPr/>
          </a:p>
        </p:txBody>
      </p:sp>
      <p:graphicFrame>
        <p:nvGraphicFramePr>
          <p:cNvPr id="302" name="Google Shape;302;p20"/>
          <p:cNvGraphicFramePr/>
          <p:nvPr/>
        </p:nvGraphicFramePr>
        <p:xfrm>
          <a:off x="658368" y="1847342"/>
          <a:ext cx="7644400" cy="236226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382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Task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IOS Command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Enter global configuration mode.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Switch# </a:t>
                      </a:r>
                      <a:r>
                        <a:rPr lang="en-US" sz="1600" b="1"/>
                        <a:t>configure terminal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Create a VLAN with a valid ID number.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Switch(config)# </a:t>
                      </a:r>
                      <a:r>
                        <a:rPr lang="en-US" sz="1600" b="1"/>
                        <a:t>vlan</a:t>
                      </a:r>
                      <a:r>
                        <a:rPr lang="en-US" sz="1600"/>
                        <a:t> </a:t>
                      </a:r>
                      <a:r>
                        <a:rPr lang="en-US" sz="1600" i="1"/>
                        <a:t>vlan-id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Specify a unique name to identify the VLAN.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Switch(config-vlan)# </a:t>
                      </a:r>
                      <a:r>
                        <a:rPr lang="en-US" sz="1600" b="1"/>
                        <a:t>name</a:t>
                      </a:r>
                      <a:r>
                        <a:rPr lang="en-US" sz="1600"/>
                        <a:t> </a:t>
                      </a:r>
                      <a:r>
                        <a:rPr lang="en-US" sz="1600" i="1"/>
                        <a:t>vlan-name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Return to the privileged EXEC mode.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Switch(config-vlan)# </a:t>
                      </a:r>
                      <a:r>
                        <a:rPr lang="en-US" sz="1600" b="1"/>
                        <a:t>end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Enter global configuration mode.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Switch# </a:t>
                      </a:r>
                      <a:r>
                        <a:rPr lang="en-US" sz="1600" b="1"/>
                        <a:t>configure terminal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4553711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Configuration</a:t>
            </a:r>
            <a:br>
              <a:rPr lang="en-US"/>
            </a:br>
            <a:r>
              <a:rPr lang="en-US"/>
              <a:t>VLAN Creation Example</a:t>
            </a:r>
            <a:endParaRPr/>
          </a:p>
        </p:txBody>
      </p:sp>
      <p:sp>
        <p:nvSpPr>
          <p:cNvPr id="309" name="Google Shape;309;p21"/>
          <p:cNvSpPr txBox="1">
            <a:spLocks noGrp="1"/>
          </p:cNvSpPr>
          <p:nvPr>
            <p:ph type="body" idx="1"/>
          </p:nvPr>
        </p:nvSpPr>
        <p:spPr>
          <a:xfrm>
            <a:off x="61788" y="1401347"/>
            <a:ext cx="4416684" cy="193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169863" lvl="0" indent="-1698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Font typeface="Arial"/>
              <a:buChar char="•"/>
            </a:pPr>
            <a:r>
              <a:rPr lang="en-US" sz="1800"/>
              <a:t>If the Student PC is going to be in VLAN 20, we will create the VLAN first and then name it.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Arial"/>
              <a:buChar char="•"/>
            </a:pPr>
            <a:r>
              <a:rPr lang="en-US" sz="1800"/>
              <a:t>If you do not name it, the Cisco IOS will give it a default name of vlan and the four digit number of the VLAN. E.g. vlan0020 for VLAN 20.</a:t>
            </a:r>
            <a:endParaRPr/>
          </a:p>
        </p:txBody>
      </p:sp>
      <p:graphicFrame>
        <p:nvGraphicFramePr>
          <p:cNvPr id="310" name="Google Shape;310;p21"/>
          <p:cNvGraphicFramePr/>
          <p:nvPr/>
        </p:nvGraphicFramePr>
        <p:xfrm>
          <a:off x="4791360" y="2667380"/>
          <a:ext cx="3895425" cy="185425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191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Prompt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Command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Configure terminal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vlan 20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S1(config-vlan)#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name student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S1(config-vlan)#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end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1" name="Google Shape;31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0258" y="109727"/>
            <a:ext cx="4533448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Configuration</a:t>
            </a:r>
            <a:br>
              <a:rPr lang="en-US"/>
            </a:br>
            <a:r>
              <a:rPr lang="en-US"/>
              <a:t>VLAN Port Assignment Commands</a:t>
            </a:r>
            <a:endParaRPr/>
          </a:p>
        </p:txBody>
      </p:sp>
      <p:sp>
        <p:nvSpPr>
          <p:cNvPr id="318" name="Google Shape;318;p22"/>
          <p:cNvSpPr txBox="1">
            <a:spLocks noGrp="1"/>
          </p:cNvSpPr>
          <p:nvPr>
            <p:ph type="body" idx="1"/>
          </p:nvPr>
        </p:nvSpPr>
        <p:spPr>
          <a:xfrm>
            <a:off x="176260" y="896522"/>
            <a:ext cx="8583692" cy="59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1800"/>
              <a:t>Once the VLAN is created, we can then assign it to the correct interfaces.</a:t>
            </a:r>
            <a:endParaRPr/>
          </a:p>
          <a:p>
            <a:pPr marL="358775" lvl="1" indent="-127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graphicFrame>
        <p:nvGraphicFramePr>
          <p:cNvPr id="319" name="Google Shape;319;p22"/>
          <p:cNvGraphicFramePr/>
          <p:nvPr/>
        </p:nvGraphicFramePr>
        <p:xfrm>
          <a:off x="283464" y="1838198"/>
          <a:ext cx="8476500" cy="222510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423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Task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Command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Enter global configuration mode.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Switch# </a:t>
                      </a:r>
                      <a:r>
                        <a:rPr lang="en-US" sz="1400" b="1"/>
                        <a:t>configure terminal</a:t>
                      </a:r>
                      <a:endParaRPr sz="14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Enter interface configuration mode.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Switch(config)# </a:t>
                      </a:r>
                      <a:r>
                        <a:rPr lang="en-US" sz="1400" b="1"/>
                        <a:t>interface </a:t>
                      </a:r>
                      <a:r>
                        <a:rPr lang="en-US" sz="1400" i="1"/>
                        <a:t>interface-id</a:t>
                      </a:r>
                      <a:endParaRPr sz="14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Set the port to access mode.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Switch(config-if)# </a:t>
                      </a:r>
                      <a:r>
                        <a:rPr lang="en-US" sz="1400" b="1"/>
                        <a:t>switchport mode access</a:t>
                      </a:r>
                      <a:endParaRPr sz="14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Assign the port to a VLAN.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Switch(config-if)# </a:t>
                      </a:r>
                      <a:r>
                        <a:rPr lang="en-US" sz="1400" b="1"/>
                        <a:t>switchport access vlan</a:t>
                      </a:r>
                      <a:r>
                        <a:rPr lang="en-US" sz="1400"/>
                        <a:t> </a:t>
                      </a:r>
                      <a:r>
                        <a:rPr lang="en-US" sz="1400" i="1"/>
                        <a:t>vlan-id</a:t>
                      </a:r>
                      <a:endParaRPr sz="14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Return to the privileged EXEC mode.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Switch(config-if)# </a:t>
                      </a:r>
                      <a:r>
                        <a:rPr lang="en-US" sz="1400" b="1"/>
                        <a:t>end</a:t>
                      </a:r>
                      <a:endParaRPr sz="14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 txBox="1"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600"/>
              <a:buFont typeface="Arial"/>
              <a:buNone/>
            </a:pPr>
            <a:r>
              <a:rPr lang="en-US">
                <a:solidFill>
                  <a:srgbClr val="AEE8FA"/>
                </a:solidFill>
              </a:rPr>
              <a:t>Overview of VLANs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Configuration</a:t>
            </a:r>
            <a:br>
              <a:rPr lang="en-US"/>
            </a:br>
            <a:r>
              <a:rPr lang="en-US"/>
              <a:t>VLAN Port Assignment Example</a:t>
            </a:r>
            <a:endParaRPr/>
          </a:p>
        </p:txBody>
      </p:sp>
      <p:sp>
        <p:nvSpPr>
          <p:cNvPr id="326" name="Google Shape;326;p23"/>
          <p:cNvSpPr txBox="1">
            <a:spLocks noGrp="1"/>
          </p:cNvSpPr>
          <p:nvPr>
            <p:ph type="body" idx="1"/>
          </p:nvPr>
        </p:nvSpPr>
        <p:spPr>
          <a:xfrm>
            <a:off x="123574" y="867946"/>
            <a:ext cx="4361340" cy="294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1800"/>
              <a:t>We can assign the VLAN to the port interface.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Arial"/>
              <a:buChar char="•"/>
            </a:pPr>
            <a:r>
              <a:rPr lang="en-US" sz="1800"/>
              <a:t>Once the device is assigned the VLAN, then the end device will need the IP address information for that VLAN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Arial"/>
              <a:buChar char="•"/>
            </a:pPr>
            <a:r>
              <a:rPr lang="en-US" sz="1800"/>
              <a:t>Here, Student PC receives 172.17.20.22</a:t>
            </a:r>
            <a:endParaRPr sz="1800"/>
          </a:p>
        </p:txBody>
      </p:sp>
      <p:graphicFrame>
        <p:nvGraphicFramePr>
          <p:cNvPr id="327" name="Google Shape;327;p23"/>
          <p:cNvGraphicFramePr/>
          <p:nvPr/>
        </p:nvGraphicFramePr>
        <p:xfrm>
          <a:off x="4572000" y="2546550"/>
          <a:ext cx="4275775" cy="222510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168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Prompt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Command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Configure terminal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Interface fa0/18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S1(config-if)#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Switchport mode access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S1(config-if)#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Switchport access vlan 20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S1(config-if)#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end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28" name="Google Shape;32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5858" y="146304"/>
            <a:ext cx="3914211" cy="2295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Configuration</a:t>
            </a:r>
            <a:br>
              <a:rPr lang="en-US"/>
            </a:br>
            <a:r>
              <a:rPr lang="en-US"/>
              <a:t>Data and Voice VLANs</a:t>
            </a:r>
            <a:endParaRPr/>
          </a:p>
        </p:txBody>
      </p:sp>
      <p:sp>
        <p:nvSpPr>
          <p:cNvPr id="335" name="Google Shape;335;p24"/>
          <p:cNvSpPr txBox="1">
            <a:spLocks noGrp="1"/>
          </p:cNvSpPr>
          <p:nvPr>
            <p:ph type="body" idx="1"/>
          </p:nvPr>
        </p:nvSpPr>
        <p:spPr>
          <a:xfrm>
            <a:off x="123574" y="867946"/>
            <a:ext cx="3965826" cy="2891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1800"/>
              <a:t>An access port may only be assigned to one data VLAN. However it may also be assigned to one Voice VLAN for when a phone and an end device are off of the same switchport.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endParaRPr sz="1600"/>
          </a:p>
        </p:txBody>
      </p:sp>
      <p:pic>
        <p:nvPicPr>
          <p:cNvPr id="336" name="Google Shape;3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8265" y="1152144"/>
            <a:ext cx="4222849" cy="2688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Configuration</a:t>
            </a:r>
            <a:br>
              <a:rPr lang="en-US"/>
            </a:br>
            <a:r>
              <a:rPr lang="en-US"/>
              <a:t>Data and Voice VLAN Example</a:t>
            </a:r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body" idx="1"/>
          </p:nvPr>
        </p:nvSpPr>
        <p:spPr>
          <a:xfrm>
            <a:off x="123574" y="867946"/>
            <a:ext cx="4558916" cy="351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169863" lvl="0" indent="-1698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We will want to create and name both Voice and Data VLANs.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In addition to assigning the data VLAN, we will also assign the Voice VLAN and turn on QoS for the voice traffic to the interface.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The newer catalyst switch will automatically create the VLAN, if it does not already exist, when it is assigned to an interface.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 b="1"/>
              <a:t>Note</a:t>
            </a:r>
            <a:r>
              <a:rPr lang="en-US" sz="1600"/>
              <a:t>: QoS is beyond the scope of this course. Here we do show the use of the </a:t>
            </a:r>
            <a:r>
              <a:rPr lang="en-US" sz="1600" b="1"/>
              <a:t>mls qos trust [cos | device cisco-phone | dscp | ip-precedence] </a:t>
            </a:r>
            <a:r>
              <a:rPr lang="en-US" sz="1600"/>
              <a:t>command.</a:t>
            </a:r>
            <a:endParaRPr sz="1600"/>
          </a:p>
        </p:txBody>
      </p:sp>
      <p:pic>
        <p:nvPicPr>
          <p:cNvPr id="344" name="Google Shape;34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2802" y="996315"/>
            <a:ext cx="4076700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2802" y="3367278"/>
            <a:ext cx="40767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3447287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Configuration</a:t>
            </a:r>
            <a:br>
              <a:rPr lang="en-US"/>
            </a:br>
            <a:r>
              <a:rPr lang="en-US"/>
              <a:t>Verify VLAN Information</a:t>
            </a:r>
            <a:endParaRPr/>
          </a:p>
        </p:txBody>
      </p:sp>
      <p:sp>
        <p:nvSpPr>
          <p:cNvPr id="352" name="Google Shape;352;p26"/>
          <p:cNvSpPr txBox="1">
            <a:spLocks noGrp="1"/>
          </p:cNvSpPr>
          <p:nvPr>
            <p:ph type="body" idx="1"/>
          </p:nvPr>
        </p:nvSpPr>
        <p:spPr>
          <a:xfrm>
            <a:off x="123574" y="867946"/>
            <a:ext cx="3552314" cy="1518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Use the </a:t>
            </a:r>
            <a:r>
              <a:rPr lang="en-US" sz="1600" b="1"/>
              <a:t>show vlan </a:t>
            </a:r>
            <a:r>
              <a:rPr lang="en-US" sz="1600"/>
              <a:t>command. The complete syntax is: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 b="1"/>
              <a:t>show vlan [brief</a:t>
            </a:r>
            <a:r>
              <a:rPr lang="en-US" sz="1600"/>
              <a:t> | </a:t>
            </a:r>
            <a:r>
              <a:rPr lang="en-US" sz="1600" b="1"/>
              <a:t>id</a:t>
            </a:r>
            <a:r>
              <a:rPr lang="en-US" sz="1600"/>
              <a:t> </a:t>
            </a:r>
            <a:r>
              <a:rPr lang="en-US" sz="1600" i="1"/>
              <a:t>vlan-id</a:t>
            </a:r>
            <a:r>
              <a:rPr lang="en-US" sz="1600"/>
              <a:t> | </a:t>
            </a:r>
            <a:r>
              <a:rPr lang="en-US" sz="1600" b="1"/>
              <a:t>name</a:t>
            </a:r>
            <a:r>
              <a:rPr lang="en-US" sz="1600"/>
              <a:t> </a:t>
            </a:r>
            <a:r>
              <a:rPr lang="en-US" sz="1600" i="1"/>
              <a:t>vlan-name</a:t>
            </a:r>
            <a:r>
              <a:rPr lang="en-US" sz="1600"/>
              <a:t> | </a:t>
            </a:r>
            <a:r>
              <a:rPr lang="en-US" sz="1600" b="1"/>
              <a:t>summary</a:t>
            </a:r>
            <a:r>
              <a:rPr lang="en-US" sz="1600"/>
              <a:t>]</a:t>
            </a:r>
            <a:endParaRPr sz="1600"/>
          </a:p>
        </p:txBody>
      </p:sp>
      <p:graphicFrame>
        <p:nvGraphicFramePr>
          <p:cNvPr id="353" name="Google Shape;353;p26"/>
          <p:cNvGraphicFramePr/>
          <p:nvPr/>
        </p:nvGraphicFramePr>
        <p:xfrm>
          <a:off x="246888" y="2533142"/>
          <a:ext cx="8657275" cy="206253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637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Task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Command Option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Display VLAN name, status, and its ports one VLAN per line.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brief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Display information about the identified VLAN ID number. 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id</a:t>
                      </a:r>
                      <a:r>
                        <a:rPr lang="en-US" sz="1600"/>
                        <a:t> </a:t>
                      </a:r>
                      <a:r>
                        <a:rPr lang="en-US" sz="1600" i="1"/>
                        <a:t>vlan-id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Display information about the identified VLAN name. The </a:t>
                      </a:r>
                      <a:r>
                        <a:rPr lang="en-US" sz="1600" i="1"/>
                        <a:t>vlan-name</a:t>
                      </a:r>
                      <a:r>
                        <a:rPr lang="en-US" sz="1600"/>
                        <a:t> is an ASCII string from 1 to 32 characters.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name</a:t>
                      </a:r>
                      <a:r>
                        <a:rPr lang="en-US" sz="1600"/>
                        <a:t> </a:t>
                      </a:r>
                      <a:r>
                        <a:rPr lang="en-US" sz="1600" i="1"/>
                        <a:t>vlan-name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Display VLAN summary information.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summary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54" name="Google Shape;35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8769" y="164592"/>
            <a:ext cx="5045393" cy="74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8769" y="1082744"/>
            <a:ext cx="5045393" cy="133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4604517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Configuration</a:t>
            </a:r>
            <a:br>
              <a:rPr lang="en-US"/>
            </a:br>
            <a:r>
              <a:rPr lang="en-US"/>
              <a:t>Change VLAN Port Membership</a:t>
            </a:r>
            <a:endParaRPr/>
          </a:p>
        </p:txBody>
      </p:sp>
      <p:sp>
        <p:nvSpPr>
          <p:cNvPr id="362" name="Google Shape;362;p27"/>
          <p:cNvSpPr txBox="1">
            <a:spLocks noGrp="1"/>
          </p:cNvSpPr>
          <p:nvPr>
            <p:ph type="body" idx="1"/>
          </p:nvPr>
        </p:nvSpPr>
        <p:spPr>
          <a:xfrm>
            <a:off x="121589" y="1062680"/>
            <a:ext cx="4361340" cy="2890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There are a number of ways to change VLAN membership: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re-enter </a:t>
            </a:r>
            <a:r>
              <a:rPr lang="en-US" sz="1600" b="1"/>
              <a:t>switchport access vlan</a:t>
            </a:r>
            <a:r>
              <a:rPr lang="en-US" sz="1600"/>
              <a:t> </a:t>
            </a:r>
            <a:r>
              <a:rPr lang="en-US" sz="1600" i="1"/>
              <a:t>vlan-id </a:t>
            </a:r>
            <a:r>
              <a:rPr lang="en-US" sz="1600"/>
              <a:t>command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use the </a:t>
            </a:r>
            <a:r>
              <a:rPr lang="en-US" sz="1600" b="1"/>
              <a:t>no switchport access vlan </a:t>
            </a:r>
            <a:r>
              <a:rPr lang="en-US" sz="1600"/>
              <a:t>to place interface back in VLAN 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Use the </a:t>
            </a:r>
            <a:r>
              <a:rPr lang="en-US" sz="1600" b="1"/>
              <a:t>show vlan brief </a:t>
            </a:r>
            <a:r>
              <a:rPr lang="en-US" sz="1600"/>
              <a:t>or the </a:t>
            </a:r>
            <a:r>
              <a:rPr lang="en-US" sz="1600" b="1"/>
              <a:t>show interface fa0/18 switchport</a:t>
            </a:r>
            <a:r>
              <a:rPr lang="en-US" sz="1600"/>
              <a:t> commands to verify the correct VLAN association.</a:t>
            </a:r>
            <a:endParaRPr sz="1600"/>
          </a:p>
        </p:txBody>
      </p:sp>
      <p:pic>
        <p:nvPicPr>
          <p:cNvPr id="363" name="Google Shape;36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526" y="188595"/>
            <a:ext cx="4370509" cy="266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6392" y="2962529"/>
            <a:ext cx="39147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Configuration</a:t>
            </a:r>
            <a:br>
              <a:rPr lang="en-US"/>
            </a:br>
            <a:r>
              <a:rPr lang="en-US"/>
              <a:t>Delete VLANs</a:t>
            </a:r>
            <a:endParaRPr/>
          </a:p>
        </p:txBody>
      </p:sp>
      <p:sp>
        <p:nvSpPr>
          <p:cNvPr id="371" name="Google Shape;371;p28"/>
          <p:cNvSpPr txBox="1">
            <a:spLocks noGrp="1"/>
          </p:cNvSpPr>
          <p:nvPr>
            <p:ph type="body" idx="1"/>
          </p:nvPr>
        </p:nvSpPr>
        <p:spPr>
          <a:xfrm>
            <a:off x="123574" y="867946"/>
            <a:ext cx="8672954" cy="2588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Delete VLANs with the </a:t>
            </a:r>
            <a:r>
              <a:rPr lang="en-US" sz="1600" b="1"/>
              <a:t>no vlan </a:t>
            </a:r>
            <a:r>
              <a:rPr lang="en-US" sz="1600" i="1"/>
              <a:t>vlan-id</a:t>
            </a:r>
            <a:r>
              <a:rPr lang="en-US" sz="1600" u="sng"/>
              <a:t> </a:t>
            </a:r>
            <a:r>
              <a:rPr lang="en-US" sz="1600"/>
              <a:t>command.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 b="1"/>
              <a:t>Caution</a:t>
            </a:r>
            <a:r>
              <a:rPr lang="en-US" sz="1600"/>
              <a:t>: Before deleting a VLAN, reassign all member ports to a different VLAN.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Delete all VLANs with the </a:t>
            </a:r>
            <a:r>
              <a:rPr lang="en-US" sz="1600" b="1"/>
              <a:t>delete flash:vlan.dat </a:t>
            </a:r>
            <a:r>
              <a:rPr lang="en-US" sz="1600"/>
              <a:t>or </a:t>
            </a:r>
            <a:r>
              <a:rPr lang="en-US" sz="1600" b="1"/>
              <a:t>delete vlan.dat </a:t>
            </a:r>
            <a:r>
              <a:rPr lang="en-US" sz="1600"/>
              <a:t>commands.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/>
              <a:t>Reload the switch when deleting all VLANs.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 b="1"/>
              <a:t>Note</a:t>
            </a:r>
            <a:r>
              <a:rPr lang="en-US" sz="1600"/>
              <a:t>: To restore to factory default – unplug all data cables, erase the startup-configuration and delete the vlan.dat file, then reload the device.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"/>
          <p:cNvSpPr txBox="1"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600"/>
              <a:buFont typeface="Arial"/>
              <a:buNone/>
            </a:pPr>
            <a:r>
              <a:rPr lang="en-US">
                <a:solidFill>
                  <a:srgbClr val="AEE8FA"/>
                </a:solidFill>
              </a:rPr>
              <a:t>VLAN Trunks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67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Trunks</a:t>
            </a:r>
            <a:br>
              <a:rPr lang="en-US" sz="1600"/>
            </a:br>
            <a:r>
              <a:rPr lang="en-US"/>
              <a:t>Trunk Configuration Commands</a:t>
            </a:r>
            <a:endParaRPr/>
          </a:p>
        </p:txBody>
      </p:sp>
      <p:sp>
        <p:nvSpPr>
          <p:cNvPr id="384" name="Google Shape;384;p31"/>
          <p:cNvSpPr txBox="1">
            <a:spLocks noGrp="1"/>
          </p:cNvSpPr>
          <p:nvPr>
            <p:ph type="body" idx="1"/>
          </p:nvPr>
        </p:nvSpPr>
        <p:spPr>
          <a:xfrm>
            <a:off x="201168" y="872067"/>
            <a:ext cx="8805672" cy="563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Configure and verify VLAN trunks. Trunks are layer 2 and carry traffic for all VLANs.</a:t>
            </a:r>
            <a:endParaRPr/>
          </a:p>
        </p:txBody>
      </p:sp>
      <p:graphicFrame>
        <p:nvGraphicFramePr>
          <p:cNvPr id="385" name="Google Shape;385;p31"/>
          <p:cNvGraphicFramePr/>
          <p:nvPr/>
        </p:nvGraphicFramePr>
        <p:xfrm>
          <a:off x="182880" y="1573022"/>
          <a:ext cx="8759950" cy="301251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412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Task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IOS Command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Enter global configuration mode.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Switch# </a:t>
                      </a:r>
                      <a:r>
                        <a:rPr lang="en-US" sz="1600" b="1"/>
                        <a:t>configure terminal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Enter interface configuration mode.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Switch(config)# </a:t>
                      </a:r>
                      <a:r>
                        <a:rPr lang="en-US" sz="1600" b="1"/>
                        <a:t>interface </a:t>
                      </a:r>
                      <a:r>
                        <a:rPr lang="en-US" sz="1600" i="1"/>
                        <a:t>interface-id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Set the port to permanent trunking mode.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Switch(config-if)# </a:t>
                      </a:r>
                      <a:r>
                        <a:rPr lang="en-US" sz="1600" b="1"/>
                        <a:t>switchport mode trunk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Sets the native VLAN to something other than VLAN 1.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Switch(config-if)# </a:t>
                      </a:r>
                      <a:r>
                        <a:rPr lang="en-US" sz="1600" b="1"/>
                        <a:t>switchport trunk native vlan </a:t>
                      </a:r>
                      <a:r>
                        <a:rPr lang="en-US" sz="1600" i="1"/>
                        <a:t>vlan-id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Specify the list of VLANs to be allowed on the trunk link.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Switch(config-if)# </a:t>
                      </a:r>
                      <a:r>
                        <a:rPr lang="en-US" sz="1600" b="1"/>
                        <a:t>switchport trunk allowed vlan </a:t>
                      </a:r>
                      <a:r>
                        <a:rPr lang="en-US" sz="1600" i="1"/>
                        <a:t>vlan-list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Return to the privileged EXEC mode.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Switch(config-if)# </a:t>
                      </a:r>
                      <a:r>
                        <a:rPr lang="en-US" sz="1600" b="1"/>
                        <a:t>end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2"/>
          <p:cNvSpPr txBox="1">
            <a:spLocks noGrp="1"/>
          </p:cNvSpPr>
          <p:nvPr>
            <p:ph type="title"/>
          </p:nvPr>
        </p:nvSpPr>
        <p:spPr>
          <a:xfrm>
            <a:off x="1" y="0"/>
            <a:ext cx="4340351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Trunks</a:t>
            </a:r>
            <a:br>
              <a:rPr lang="en-US" sz="1600"/>
            </a:br>
            <a:r>
              <a:rPr lang="en-US"/>
              <a:t>Trunk Configuration Example</a:t>
            </a:r>
            <a:endParaRPr/>
          </a:p>
        </p:txBody>
      </p:sp>
      <p:sp>
        <p:nvSpPr>
          <p:cNvPr id="392" name="Google Shape;392;p32"/>
          <p:cNvSpPr txBox="1">
            <a:spLocks noGrp="1"/>
          </p:cNvSpPr>
          <p:nvPr>
            <p:ph type="body" idx="1"/>
          </p:nvPr>
        </p:nvSpPr>
        <p:spPr>
          <a:xfrm>
            <a:off x="0" y="796595"/>
            <a:ext cx="4398264" cy="167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The subnets associated with each VLAN are: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VLAN 10 - Faculty/Staff - 172.17.10.0/24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VLAN 20 - Students - 172.17.20.0/24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VLAN 30 - Guests - 172.17.30.0/24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VLAN 99 - Native - 172.17.99.0/24</a:t>
            </a:r>
            <a:endParaRPr/>
          </a:p>
        </p:txBody>
      </p:sp>
      <p:sp>
        <p:nvSpPr>
          <p:cNvPr id="393" name="Google Shape;393;p32"/>
          <p:cNvSpPr txBox="1"/>
          <p:nvPr/>
        </p:nvSpPr>
        <p:spPr>
          <a:xfrm>
            <a:off x="109728" y="2569464"/>
            <a:ext cx="3136392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F0/1 port on S1 is configured as a trunk port.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This assumes a 2960 switch using 802.1q tagging. Layer 3 switches require the encapsulation to be configured before the trunk mode. </a:t>
            </a:r>
            <a:endParaRPr/>
          </a:p>
        </p:txBody>
      </p:sp>
      <p:graphicFrame>
        <p:nvGraphicFramePr>
          <p:cNvPr id="394" name="Google Shape;394;p32"/>
          <p:cNvGraphicFramePr/>
          <p:nvPr/>
        </p:nvGraphicFramePr>
        <p:xfrm>
          <a:off x="3305442" y="2558606"/>
          <a:ext cx="5629650" cy="222510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143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Prompt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Command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Interface fa0/1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S1(config-if)#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Switchport mode trunk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S1(config-if)#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Switchport trunk native vlan 99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S1(config-if)#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Switchport trunk allowed vlan 10,20,30,99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S1(config-if)#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end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95" name="Google Shape;39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3752" y="81154"/>
            <a:ext cx="4061346" cy="2321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4398264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Trunks</a:t>
            </a:r>
            <a:br>
              <a:rPr lang="en-US" sz="1600"/>
            </a:br>
            <a:r>
              <a:rPr lang="en-US"/>
              <a:t>Verify Trunk Configuration</a:t>
            </a:r>
            <a:endParaRPr/>
          </a:p>
        </p:txBody>
      </p:sp>
      <p:sp>
        <p:nvSpPr>
          <p:cNvPr id="402" name="Google Shape;402;p33"/>
          <p:cNvSpPr txBox="1">
            <a:spLocks noGrp="1"/>
          </p:cNvSpPr>
          <p:nvPr>
            <p:ph type="body" idx="1"/>
          </p:nvPr>
        </p:nvSpPr>
        <p:spPr>
          <a:xfrm>
            <a:off x="113464" y="828130"/>
            <a:ext cx="4401766" cy="367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 dirty="0"/>
              <a:t>Set the trunk mode and native </a:t>
            </a:r>
            <a:r>
              <a:rPr lang="en-US" sz="1600" dirty="0" err="1"/>
              <a:t>vlan</a:t>
            </a:r>
            <a:r>
              <a:rPr lang="en-US" sz="1600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 dirty="0"/>
              <a:t>Notice </a:t>
            </a:r>
            <a:r>
              <a:rPr lang="en-US" sz="1600" b="1" dirty="0" err="1"/>
              <a:t>sh</a:t>
            </a:r>
            <a:r>
              <a:rPr lang="en-US" sz="1600" b="1" dirty="0"/>
              <a:t> int fa0/1 switchport </a:t>
            </a:r>
            <a:r>
              <a:rPr lang="en-US" sz="1600" dirty="0"/>
              <a:t>command: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Is set to trunk administratively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Is set as trunk operationally (functioning)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Encapsulation is dot1q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Native VLAN set to VLAN 99 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All VLANs created on the switch will pass traffic on this trunk</a:t>
            </a:r>
            <a:endParaRPr dirty="0"/>
          </a:p>
        </p:txBody>
      </p:sp>
      <p:pic>
        <p:nvPicPr>
          <p:cNvPr id="403" name="Google Shape;40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5230" y="504016"/>
            <a:ext cx="4445889" cy="4189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4210545" cy="78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Overview of VLANs</a:t>
            </a:r>
            <a:br>
              <a:rPr lang="en-US"/>
            </a:br>
            <a:r>
              <a:rPr lang="en-US"/>
              <a:t>VLAN Definitions</a:t>
            </a:r>
            <a:endParaRPr/>
          </a:p>
        </p:txBody>
      </p:sp>
      <p:sp>
        <p:nvSpPr>
          <p:cNvPr id="190" name="Google Shape;190;p3"/>
          <p:cNvSpPr txBox="1">
            <a:spLocks noGrp="1"/>
          </p:cNvSpPr>
          <p:nvPr>
            <p:ph type="body" idx="1"/>
          </p:nvPr>
        </p:nvSpPr>
        <p:spPr>
          <a:xfrm>
            <a:off x="4210546" y="605969"/>
            <a:ext cx="4767079" cy="4112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 dirty="0"/>
              <a:t>VLANs are logical connections with other similar devices.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 dirty="0"/>
              <a:t>Placing devices into various VLANs have the following characteristics:</a:t>
            </a:r>
            <a:endParaRPr dirty="0"/>
          </a:p>
          <a:p>
            <a:pPr marL="358775" lvl="1" indent="-215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/>
              <a:t>Provides segmentation of the various groups of devices on the same switches</a:t>
            </a:r>
            <a:endParaRPr dirty="0"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/>
              <a:t>Provide organization that is more manageable</a:t>
            </a:r>
            <a:endParaRPr dirty="0"/>
          </a:p>
          <a:p>
            <a:pPr marL="503238" lvl="3" indent="-16986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dirty="0"/>
              <a:t>Broadcasts, multicasts and unicasts are isolated in the individual VLAN</a:t>
            </a:r>
            <a:endParaRPr dirty="0"/>
          </a:p>
          <a:p>
            <a:pPr marL="503238" lvl="3" indent="-16986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dirty="0"/>
              <a:t>Each VLAN will have its own unique range of IP addressing</a:t>
            </a:r>
            <a:endParaRPr dirty="0"/>
          </a:p>
          <a:p>
            <a:pPr marL="503238" lvl="3" indent="-16986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dirty="0"/>
              <a:t>Smaller broadcast domains</a:t>
            </a:r>
            <a:endParaRPr dirty="0"/>
          </a:p>
        </p:txBody>
      </p:sp>
      <p:pic>
        <p:nvPicPr>
          <p:cNvPr id="191" name="Google Shape;19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671" y="1326642"/>
            <a:ext cx="4033875" cy="2504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Trunks</a:t>
            </a:r>
            <a:br>
              <a:rPr lang="en-US" sz="1600"/>
            </a:br>
            <a:r>
              <a:rPr lang="en-US"/>
              <a:t>Reset the Trunk to the Default State</a:t>
            </a:r>
            <a:endParaRPr/>
          </a:p>
        </p:txBody>
      </p:sp>
      <p:sp>
        <p:nvSpPr>
          <p:cNvPr id="410" name="Google Shape;410;p34"/>
          <p:cNvSpPr txBox="1">
            <a:spLocks noGrp="1"/>
          </p:cNvSpPr>
          <p:nvPr>
            <p:ph type="body" idx="1"/>
          </p:nvPr>
        </p:nvSpPr>
        <p:spPr>
          <a:xfrm>
            <a:off x="116115" y="821051"/>
            <a:ext cx="4236429" cy="226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169863" lvl="0" indent="-1698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Font typeface="Arial"/>
              <a:buChar char="•"/>
            </a:pPr>
            <a:r>
              <a:rPr lang="en-US" sz="1800"/>
              <a:t>Reset the default trunk settings with the no command.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/>
              <a:t>All VLANs allowed to pass traffic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/>
              <a:t>Native VLAN = VLAN 1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Font typeface="Arial"/>
              <a:buChar char="•"/>
            </a:pPr>
            <a:r>
              <a:rPr lang="en-US" sz="1800"/>
              <a:t>Verify the default settings with a     </a:t>
            </a:r>
            <a:r>
              <a:rPr lang="en-US" sz="1800" b="1"/>
              <a:t>sh int fa0/1 switchport </a:t>
            </a:r>
            <a:r>
              <a:rPr lang="en-US" sz="1800"/>
              <a:t>command.</a:t>
            </a:r>
            <a:endParaRPr/>
          </a:p>
          <a:p>
            <a:pPr marL="169863" lvl="0" indent="-669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Arial"/>
              <a:buNone/>
            </a:pPr>
            <a:endParaRPr sz="1800"/>
          </a:p>
        </p:txBody>
      </p:sp>
      <p:pic>
        <p:nvPicPr>
          <p:cNvPr id="411" name="Google Shape;41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210" y="3225927"/>
            <a:ext cx="4196334" cy="112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3034" y="853630"/>
            <a:ext cx="4587210" cy="3789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 Trunks</a:t>
            </a:r>
            <a:br>
              <a:rPr lang="en-US" sz="1600"/>
            </a:br>
            <a:r>
              <a:rPr lang="en-US"/>
              <a:t>Reset the Trunk to the Default State (Cont.)</a:t>
            </a:r>
            <a:endParaRPr/>
          </a:p>
        </p:txBody>
      </p:sp>
      <p:sp>
        <p:nvSpPr>
          <p:cNvPr id="419" name="Google Shape;419;p35"/>
          <p:cNvSpPr txBox="1">
            <a:spLocks noGrp="1"/>
          </p:cNvSpPr>
          <p:nvPr>
            <p:ph type="body" idx="1"/>
          </p:nvPr>
        </p:nvSpPr>
        <p:spPr>
          <a:xfrm>
            <a:off x="1" y="821051"/>
            <a:ext cx="4663440" cy="379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Reset the trunk to an access mode with the </a:t>
            </a:r>
            <a:r>
              <a:rPr lang="en-US" sz="1600" b="1"/>
              <a:t>switchport mode access </a:t>
            </a:r>
            <a:r>
              <a:rPr lang="en-US" sz="1600"/>
              <a:t>command: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Is set to an access interface administratively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Is set as an access interface operationally (functioning)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</a:pPr>
            <a:endParaRPr sz="1600"/>
          </a:p>
          <a:p>
            <a:pPr marL="169863" lvl="0" indent="-669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20"/>
              <a:buFont typeface="Arial"/>
              <a:buNone/>
            </a:pPr>
            <a:endParaRPr sz="1800"/>
          </a:p>
        </p:txBody>
      </p:sp>
      <p:pic>
        <p:nvPicPr>
          <p:cNvPr id="420" name="Google Shape;42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0872" y="953262"/>
            <a:ext cx="4335018" cy="2823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8"/>
          <p:cNvSpPr txBox="1">
            <a:spLocks noGrp="1"/>
          </p:cNvSpPr>
          <p:nvPr>
            <p:ph type="ctrTitle"/>
          </p:nvPr>
        </p:nvSpPr>
        <p:spPr>
          <a:xfrm>
            <a:off x="416425" y="915409"/>
            <a:ext cx="8231464" cy="180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600"/>
              <a:buFont typeface="Arial"/>
              <a:buNone/>
            </a:pPr>
            <a:r>
              <a:rPr lang="en-US">
                <a:solidFill>
                  <a:srgbClr val="AEE8FA"/>
                </a:solidFill>
              </a:rPr>
              <a:t>Dynamic Trunking Protocol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9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Dynamic Trunking Protocol</a:t>
            </a:r>
            <a:br>
              <a:rPr lang="en-US"/>
            </a:br>
            <a:r>
              <a:rPr lang="en-US"/>
              <a:t>Introduction to DTP</a:t>
            </a:r>
            <a:endParaRPr/>
          </a:p>
        </p:txBody>
      </p:sp>
      <p:sp>
        <p:nvSpPr>
          <p:cNvPr id="433" name="Google Shape;433;p39"/>
          <p:cNvSpPr txBox="1">
            <a:spLocks noGrp="1"/>
          </p:cNvSpPr>
          <p:nvPr>
            <p:ph type="body" idx="1"/>
          </p:nvPr>
        </p:nvSpPr>
        <p:spPr>
          <a:xfrm>
            <a:off x="265176" y="832105"/>
            <a:ext cx="8787385" cy="265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Dynamic Trunking Protocol (DTP) is a proprietary Cisco protocol.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DTP characteristics are as follows: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On by default on Catalyst 2960 and 2950 switches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Dynamic-auto is default on the 2960 and 2950 switches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May be turned off with the nonegotiate command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May be turned back on by setting the interface to dynamic-auto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Setting a switch to a static trunk or static access will avoid negotiation issues with the </a:t>
            </a:r>
            <a:r>
              <a:rPr lang="en-US" sz="1600" b="1"/>
              <a:t>switchport mode trunk </a:t>
            </a:r>
            <a:r>
              <a:rPr lang="en-US" sz="1600"/>
              <a:t>or the </a:t>
            </a:r>
            <a:r>
              <a:rPr lang="en-US" sz="1600" b="1"/>
              <a:t>switchport mode access </a:t>
            </a:r>
            <a:r>
              <a:rPr lang="en-US" sz="1600"/>
              <a:t>commands.</a:t>
            </a:r>
            <a:endParaRPr/>
          </a:p>
          <a:p>
            <a:pPr marL="358775" lvl="1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358775" lvl="1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434" name="Google Shape;43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7059" y="3566160"/>
            <a:ext cx="391477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7059" y="4223385"/>
            <a:ext cx="391477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0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Dynamic Trunking Protocol</a:t>
            </a:r>
            <a:br>
              <a:rPr lang="en-US"/>
            </a:br>
            <a:r>
              <a:rPr lang="en-US"/>
              <a:t>Negotiated Interface Modes</a:t>
            </a:r>
            <a:endParaRPr/>
          </a:p>
        </p:txBody>
      </p:sp>
      <p:sp>
        <p:nvSpPr>
          <p:cNvPr id="442" name="Google Shape;442;p40"/>
          <p:cNvSpPr txBox="1">
            <a:spLocks noGrp="1"/>
          </p:cNvSpPr>
          <p:nvPr>
            <p:ph type="body" idx="1"/>
          </p:nvPr>
        </p:nvSpPr>
        <p:spPr>
          <a:xfrm>
            <a:off x="128016" y="866834"/>
            <a:ext cx="8853715" cy="80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The </a:t>
            </a:r>
            <a:r>
              <a:rPr lang="en-US" sz="1600" b="1"/>
              <a:t>switchport mode</a:t>
            </a:r>
            <a:r>
              <a:rPr lang="en-US" sz="1600"/>
              <a:t> command has additional options.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Use the </a:t>
            </a:r>
            <a:r>
              <a:rPr lang="en-US" sz="1600" b="1"/>
              <a:t>switchport nonegotiate</a:t>
            </a:r>
            <a:r>
              <a:rPr lang="en-US" sz="1600"/>
              <a:t> interface configuration command to stop DTP negotiation.</a:t>
            </a:r>
            <a:endParaRPr sz="1600"/>
          </a:p>
          <a:p>
            <a:pPr marL="358775" lvl="1" indent="-127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358775" lvl="1" indent="-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graphicFrame>
        <p:nvGraphicFramePr>
          <p:cNvPr id="443" name="Google Shape;443;p40"/>
          <p:cNvGraphicFramePr/>
          <p:nvPr/>
        </p:nvGraphicFramePr>
        <p:xfrm>
          <a:off x="128016" y="1746758"/>
          <a:ext cx="8732525" cy="268737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202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Option</a:t>
                      </a:r>
                      <a:endParaRPr sz="14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/>
                        <a:t>Description</a:t>
                      </a:r>
                      <a:endParaRPr sz="14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access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Permanent access mode and negotiates to convert the neighboring link into an access link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dynamic auto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Will becomes a trunk interface if the neighboring interface is set to trunk or desirable mode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dynamic desirable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Actively seeks to become a trunk by negotiating with other auto or desirable interfaces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trunk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/>
                        <a:t>Permanent trunking mode and negotiates to convert the neighboring link into a trunk link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1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Dynamic Trunking Protocol</a:t>
            </a:r>
            <a:br>
              <a:rPr lang="en-US"/>
            </a:br>
            <a:r>
              <a:rPr lang="en-US" sz="2400"/>
              <a:t>Results of a DTP Configuration</a:t>
            </a:r>
            <a:endParaRPr sz="2400"/>
          </a:p>
        </p:txBody>
      </p:sp>
      <p:sp>
        <p:nvSpPr>
          <p:cNvPr id="450" name="Google Shape;450;p41"/>
          <p:cNvSpPr txBox="1">
            <a:spLocks noGrp="1"/>
          </p:cNvSpPr>
          <p:nvPr>
            <p:ph type="body" idx="1"/>
          </p:nvPr>
        </p:nvSpPr>
        <p:spPr>
          <a:xfrm>
            <a:off x="145357" y="1042752"/>
            <a:ext cx="8853286" cy="51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/>
              <a:t>DTP configuration options are as follows:</a:t>
            </a:r>
            <a:endParaRPr/>
          </a:p>
        </p:txBody>
      </p:sp>
      <p:graphicFrame>
        <p:nvGraphicFramePr>
          <p:cNvPr id="451" name="Google Shape;451;p41"/>
          <p:cNvGraphicFramePr/>
          <p:nvPr/>
        </p:nvGraphicFramePr>
        <p:xfrm>
          <a:off x="145158" y="1743424"/>
          <a:ext cx="8853500" cy="268737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177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Dynamic Auto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Dynamic Desirable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Trunk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Access</a:t>
                      </a:r>
                      <a:endParaRPr sz="16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Dynamic Auto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Access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Trunk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Trunk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Access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Dynamic Desirable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Trunk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Trunk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Trunk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Access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Trunk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Trunk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Trunk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Trunk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Limited connectivity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Access</a:t>
                      </a:r>
                      <a:endParaRPr sz="16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Access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Access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Limited connectivity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Access</a:t>
                      </a:r>
                      <a:endParaRPr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Dynamic Trunking Protocol</a:t>
            </a:r>
            <a:br>
              <a:rPr lang="en-US"/>
            </a:br>
            <a:r>
              <a:rPr lang="en-US" sz="2400"/>
              <a:t>Verify DTP Mode</a:t>
            </a:r>
            <a:endParaRPr sz="2400"/>
          </a:p>
        </p:txBody>
      </p:sp>
      <p:sp>
        <p:nvSpPr>
          <p:cNvPr id="458" name="Google Shape;458;p42"/>
          <p:cNvSpPr txBox="1">
            <a:spLocks noGrp="1"/>
          </p:cNvSpPr>
          <p:nvPr>
            <p:ph type="body" idx="1"/>
          </p:nvPr>
        </p:nvSpPr>
        <p:spPr>
          <a:xfrm>
            <a:off x="181356" y="985647"/>
            <a:ext cx="3896059" cy="294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rPr lang="en-US"/>
              <a:t>The default DTP configuration is dependent on the Cisco IOS version and platform.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Use the </a:t>
            </a:r>
            <a:r>
              <a:rPr lang="en-US" b="1"/>
              <a:t>show dtp interface </a:t>
            </a:r>
            <a:r>
              <a:rPr lang="en-US"/>
              <a:t>command to determine the current DTP mode.</a:t>
            </a:r>
            <a:endParaRPr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Noto Sans Symbols"/>
              <a:buChar char="▪"/>
            </a:pPr>
            <a:r>
              <a:rPr lang="en-US"/>
              <a:t>Best practice recommends that the interfaces be set to access or trunk and to turnoff DTP</a:t>
            </a:r>
            <a:endParaRPr/>
          </a:p>
        </p:txBody>
      </p:sp>
      <p:pic>
        <p:nvPicPr>
          <p:cNvPr id="459" name="Google Shape;45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4444" y="985647"/>
            <a:ext cx="464820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598042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Inter-VLAN Routing Operation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Inter-VLAN Routing Operation</a:t>
            </a:r>
            <a:br>
              <a:rPr lang="en-US" dirty="0"/>
            </a:br>
            <a:r>
              <a:rPr lang="en-US" sz="2400" dirty="0"/>
              <a:t>What is Inter-VLAN Routing?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A9C66E-E200-0744-A063-593632BE6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VLANs are used to segment switched Layer 2 networks for a variety of reasons. Regardless of the reason, hosts in one VLAN cannot communicate with hosts in another VLAN unless there is a router or a Layer 3 switch to provide routing services.</a:t>
            </a:r>
          </a:p>
          <a:p>
            <a:pPr marL="0" indent="0" algn="l"/>
            <a:endParaRPr lang="en-US" sz="14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Inter-VLAN routing is the process of forwarding network traffic from one VLAN to another VLAN.</a:t>
            </a:r>
          </a:p>
          <a:p>
            <a:pPr marL="0" indent="0" algn="l"/>
            <a:endParaRPr lang="en-US" sz="14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There are three inter-VLAN routing options:</a:t>
            </a:r>
          </a:p>
          <a:p>
            <a:pPr marL="358835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Legacy Inter-VLAN routing</a:t>
            </a:r>
            <a:r>
              <a:rPr lang="en-US" dirty="0">
                <a:solidFill>
                  <a:srgbClr val="000000"/>
                </a:solidFill>
              </a:rPr>
              <a:t> - This is a legacy solution. It does not scale well.</a:t>
            </a:r>
          </a:p>
          <a:p>
            <a:pPr marL="358835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Router-on-a-Stick</a:t>
            </a:r>
            <a:r>
              <a:rPr lang="en-US" dirty="0">
                <a:solidFill>
                  <a:srgbClr val="000000"/>
                </a:solidFill>
              </a:rPr>
              <a:t> - This is an acceptable solution for a small to medium-sized network.</a:t>
            </a:r>
          </a:p>
          <a:p>
            <a:pPr marL="358835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Layer 3 switch using switched virtual interfaces (SVIs)</a:t>
            </a:r>
            <a:r>
              <a:rPr lang="en-US" dirty="0">
                <a:solidFill>
                  <a:srgbClr val="000000"/>
                </a:solidFill>
              </a:rPr>
              <a:t> - This is the most scalable solution for medium to large organizations.</a:t>
            </a:r>
          </a:p>
          <a:p>
            <a:pPr marL="0" indent="0" algn="l"/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93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Inter-VLAN Routing Operation</a:t>
            </a:r>
            <a:br>
              <a:rPr lang="en-US" dirty="0"/>
            </a:br>
            <a:r>
              <a:rPr lang="en-US" sz="2400" dirty="0"/>
              <a:t>Legacy Inter-VLAN Routing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262F2-F016-904F-A7D1-E53C0815C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183991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The first inter-VLAN routing solution relied on using a router with multiple Ethernet interfaces. Each router interface was connected to a switch port in different VLANs. The router interfaces served as the default gateways to the local hosts on the VLAN subnet.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Legacy inter-VLAN routing using physical interfaces works, but it has a significant limitation. It is not reasonably scalable because routers have a limited number of physical interfaces. Requiring one physical router interface per VLAN quickly exhausts the physical interface capacity of a router.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Note</a:t>
            </a:r>
            <a:r>
              <a:rPr lang="en-US" sz="1400" dirty="0">
                <a:solidFill>
                  <a:srgbClr val="000000"/>
                </a:solidFill>
              </a:rPr>
              <a:t>: This method of inter-VLAN routing is no longer implemented in switched networks and is included for explanation purposes only.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8F331-22AB-E84A-B6A1-B8209A49D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89" y="2666246"/>
            <a:ext cx="3704587" cy="202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4030162" cy="69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Overview of VLANs</a:t>
            </a:r>
            <a:br>
              <a:rPr lang="en-US"/>
            </a:br>
            <a:r>
              <a:rPr lang="en-US"/>
              <a:t>Benefits of a VLAN Design</a:t>
            </a:r>
            <a:endParaRPr/>
          </a:p>
        </p:txBody>
      </p:sp>
      <p:sp>
        <p:nvSpPr>
          <p:cNvPr id="198" name="Google Shape;198;p4"/>
          <p:cNvSpPr txBox="1">
            <a:spLocks noGrp="1"/>
          </p:cNvSpPr>
          <p:nvPr>
            <p:ph type="body" idx="1"/>
          </p:nvPr>
        </p:nvSpPr>
        <p:spPr>
          <a:xfrm>
            <a:off x="0" y="1273183"/>
            <a:ext cx="3761591" cy="45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en-US" sz="1800"/>
              <a:t>Benefits of using VLANs are as follows: </a:t>
            </a:r>
            <a:endParaRPr/>
          </a:p>
        </p:txBody>
      </p:sp>
      <p:graphicFrame>
        <p:nvGraphicFramePr>
          <p:cNvPr id="199" name="Google Shape;199;p4"/>
          <p:cNvGraphicFramePr/>
          <p:nvPr/>
        </p:nvGraphicFramePr>
        <p:xfrm>
          <a:off x="448056" y="2029967"/>
          <a:ext cx="8046725" cy="2793640"/>
        </p:xfrm>
        <a:graphic>
          <a:graphicData uri="http://schemas.openxmlformats.org/drawingml/2006/table">
            <a:tbl>
              <a:tblPr firstRow="1" bandRow="1">
                <a:noFill/>
                <a:tableStyleId>{1DCF8A28-8E0C-4AE5-91EC-0E25EAE22833}</a:tableStyleId>
              </a:tblPr>
              <a:tblGrid>
                <a:gridCol w="202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Benefits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Description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Smaller Broadcast Domains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Dividing the LAN reduces the number of broadcast domains</a:t>
                      </a:r>
                      <a:endParaRPr sz="1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Improved Security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Only users in the same VLAN can communicate together</a:t>
                      </a:r>
                      <a:endParaRPr sz="1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Improved IT Efficiency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VLANs can group devices with similar requirements, e.g. faculty vs. students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Reduced Cost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One switch can support multiple groups or VLANs</a:t>
                      </a:r>
                      <a:endParaRPr sz="1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Better Performance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Small broadcast domains reduce traffic, improving bandwidth</a:t>
                      </a:r>
                      <a:endParaRPr sz="1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Simpler Management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Similar groups will need similar applications and other network resources</a:t>
                      </a:r>
                      <a:endParaRPr sz="1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8311" y="73152"/>
            <a:ext cx="4030162" cy="1819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Inter-VLAN Routing Operation</a:t>
            </a:r>
            <a:br>
              <a:rPr lang="en-US" dirty="0"/>
            </a:br>
            <a:r>
              <a:rPr lang="en-US" sz="2400" dirty="0"/>
              <a:t>Router-on-a-Stick Inter-VLAN Routing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F2F6A6-80F2-8246-91BE-81A444BD4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4" y="731837"/>
            <a:ext cx="8621715" cy="3689897"/>
          </a:xfrm>
        </p:spPr>
        <p:txBody>
          <a:bodyPr/>
          <a:lstStyle/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The ‘router-on-a-stick’ inter-VLAN routing method overcomes the limitation of the legacy inter-VLAN routing method. It only requires one physical Ethernet interface to route traffic between multiple VLANs on a network.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A Cisco IOS router Ethernet interface is configured as an 802.1Q trunk and connected to a trunk port on a Layer 2 switch. Specifically, the router interface is configured using subinterfaces to identify routable VLANs.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The configured subinterfaces are software-based virtual interfaces. Each is associated with a single physical Ethernet interface. Subinterfaces are configured in software on a router. Each subinterface is independently configured with an IP address and VLAN assignment. Subinterfaces are configured for different subnets that correspond to their VLAN assignment. This facilitates logical routing.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When VLAN-tagged traffic enters the router interface, it is forwarded to the VLAN </a:t>
            </a:r>
            <a:r>
              <a:rPr lang="en-US" sz="1400" dirty="0" err="1">
                <a:solidFill>
                  <a:srgbClr val="000000"/>
                </a:solidFill>
              </a:rPr>
              <a:t>subinterface</a:t>
            </a:r>
            <a:r>
              <a:rPr lang="en-US" sz="1400" dirty="0">
                <a:solidFill>
                  <a:srgbClr val="000000"/>
                </a:solidFill>
              </a:rPr>
              <a:t>. After a routing decision is made based on the destination IP network address, the router determines the exit interface for the traffic. If the exit interface is configured as an 802.1q </a:t>
            </a:r>
            <a:r>
              <a:rPr lang="en-US" sz="1400" dirty="0" err="1">
                <a:solidFill>
                  <a:srgbClr val="000000"/>
                </a:solidFill>
              </a:rPr>
              <a:t>subinterface</a:t>
            </a:r>
            <a:r>
              <a:rPr lang="en-US" sz="1400" dirty="0">
                <a:solidFill>
                  <a:srgbClr val="000000"/>
                </a:solidFill>
              </a:rPr>
              <a:t>, the data frames are VLAN-tagged with the new VLAN and sent back out the physical interface</a:t>
            </a:r>
          </a:p>
          <a:p>
            <a:pPr marL="0" indent="0" algn="l"/>
            <a:r>
              <a:rPr lang="en-US" sz="1400" b="1" dirty="0">
                <a:solidFill>
                  <a:srgbClr val="000000"/>
                </a:solidFill>
              </a:rPr>
              <a:t>Note</a:t>
            </a:r>
            <a:r>
              <a:rPr lang="en-US" sz="1400" dirty="0">
                <a:solidFill>
                  <a:srgbClr val="000000"/>
                </a:solidFill>
              </a:rPr>
              <a:t>: The router-on-a-stick method of inter-VLAN routing does not scale beyond 50 VLANs</a:t>
            </a:r>
            <a:r>
              <a:rPr lang="en-US" sz="16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28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Inter-VLAN Routing Operation</a:t>
            </a:r>
            <a:br>
              <a:rPr lang="en-US" dirty="0"/>
            </a:br>
            <a:r>
              <a:rPr lang="en-US" sz="2400" dirty="0"/>
              <a:t>Inter-VLAN Routing on a Layer 3 Switch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26254-EE24-7943-9316-7EFCA38FE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8"/>
            <a:ext cx="8280057" cy="1337626"/>
          </a:xfrm>
        </p:spPr>
        <p:txBody>
          <a:bodyPr/>
          <a:lstStyle/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The modern method of performing inter-VLAN routing is to use Layer 3 switches and switched virtual interfaces (SVI). An SVI is a virtual interface that is configured on a Layer 3 switch, as shown in the figure.</a:t>
            </a:r>
          </a:p>
          <a:p>
            <a:pPr marL="0" indent="0" algn="l"/>
            <a:endParaRPr lang="en-US" sz="1400" b="1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400" b="1" dirty="0">
                <a:solidFill>
                  <a:srgbClr val="000000"/>
                </a:solidFill>
              </a:rPr>
              <a:t>Note</a:t>
            </a:r>
            <a:r>
              <a:rPr lang="en-US" sz="1400" dirty="0">
                <a:solidFill>
                  <a:srgbClr val="000000"/>
                </a:solidFill>
              </a:rPr>
              <a:t>: A Layer 3 switch is also called a multilayer switch as it operates at Layer 2 and Layer 3. However, in this course we use the term Layer 3 switch.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6DF6E-1A76-DA43-AD91-742D3B35B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50" y="2268969"/>
            <a:ext cx="42037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4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Inter-VLAN Routing Operation</a:t>
            </a:r>
            <a:br>
              <a:rPr lang="en-US" dirty="0"/>
            </a:br>
            <a:r>
              <a:rPr lang="en-US" sz="2400" dirty="0"/>
              <a:t>Inter-VLAN Routing on a Layer 3 Switch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A16A1B-27DD-E847-9D2D-EC7E3FD04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Inter-VLAN SVIs are created the same way that the management VLAN interface is configured. The SVI is created for a VLAN that exists on the switch. Although virtual, the SVI performs the same functions for the VLAN as a router interface would. Specifically, it provides Layer 3 processing for packets that are sent to or from all switch ports associated with that VLAN.</a:t>
            </a:r>
          </a:p>
          <a:p>
            <a:pPr marL="0" indent="0" algn="l"/>
            <a:endParaRPr lang="en-US" sz="14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The following are advantages of using Layer 3 switches for inter-VLAN routing: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They are much faster than router-on-a-stick because everything is hardware switched and routed.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There is no need for external links from the switch to the router for routing.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They are not limited to one link because Layer 2 EtherChannels can be used as trunk links between the switches to increase bandwidth.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Latency is much lower because data does not need to leave the switch in order to be routed to a different network.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They more commonly deployed in a campus LAN than routers.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The only disadvantage is that Layer 3 switches are more expensive.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51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Router-on-a-Stick Inter-VLAN Routing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6896985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Router-on-a-Stick Inter-VLAN Routing</a:t>
            </a:r>
            <a:br>
              <a:rPr lang="en-US" dirty="0"/>
            </a:br>
            <a:r>
              <a:rPr lang="en-US" sz="2400" dirty="0"/>
              <a:t>Router-on-a-Stick Scenario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030DC4-1A05-F245-A1D3-947A824F5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731837"/>
            <a:ext cx="5288213" cy="3689897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In the figure, the R1 GigabitEthernet 0/0/1 interface is connected to the S1 FastEthernet 0/5 port. The S1 FastEthernet 0/1 port is connected to the S2 FastEthernet 0/1 port. These are trunk links that are required to forward traffic within and between VLANs.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To route between VLANs, the R1 GigabitEthernet 0/0/1 interface is logically divided into three subinterfaces, as shown in the table. The table also shows the three VLANs that will be configured on the switches.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Assume that R1, S1, and S2 have initial basic configurations. Currently, PC1 and PC2 cannot </a:t>
            </a:r>
            <a:r>
              <a:rPr lang="en-US" sz="1400" b="1" dirty="0">
                <a:solidFill>
                  <a:srgbClr val="000000"/>
                </a:solidFill>
              </a:rPr>
              <a:t>ping</a:t>
            </a:r>
            <a:r>
              <a:rPr lang="en-US" sz="1400" dirty="0">
                <a:solidFill>
                  <a:srgbClr val="000000"/>
                </a:solidFill>
              </a:rPr>
              <a:t> each other because they are on separate networks. Only S1 and S2 can </a:t>
            </a:r>
            <a:r>
              <a:rPr lang="en-US" sz="1400" b="1" dirty="0">
                <a:solidFill>
                  <a:srgbClr val="000000"/>
                </a:solidFill>
              </a:rPr>
              <a:t>ping</a:t>
            </a:r>
            <a:r>
              <a:rPr lang="en-US" sz="1400" dirty="0">
                <a:solidFill>
                  <a:srgbClr val="000000"/>
                </a:solidFill>
              </a:rPr>
              <a:t> each other, but they but are unreachable by PC1 or PC2 because they are also on different networks.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To enable devices to ping each other, the switches must be configured with VLANs and trunking, and the router must be configured for inter-VLAN routing.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52B408-540D-0241-BBC9-5AFB70668F1F}"/>
              </a:ext>
            </a:extLst>
          </p:cNvPr>
          <p:cNvGraphicFramePr>
            <a:graphicFrameLocks noGrp="1"/>
          </p:cNvGraphicFramePr>
          <p:nvPr/>
        </p:nvGraphicFramePr>
        <p:xfrm>
          <a:off x="5719106" y="3423683"/>
          <a:ext cx="2994000" cy="1306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5004">
                  <a:extLst>
                    <a:ext uri="{9D8B030D-6E8A-4147-A177-3AD203B41FA5}">
                      <a16:colId xmlns:a16="http://schemas.microsoft.com/office/drawing/2014/main" val="2537369461"/>
                    </a:ext>
                  </a:extLst>
                </a:gridCol>
                <a:gridCol w="538661">
                  <a:extLst>
                    <a:ext uri="{9D8B030D-6E8A-4147-A177-3AD203B41FA5}">
                      <a16:colId xmlns:a16="http://schemas.microsoft.com/office/drawing/2014/main" val="26083547"/>
                    </a:ext>
                  </a:extLst>
                </a:gridCol>
                <a:gridCol w="1310335">
                  <a:extLst>
                    <a:ext uri="{9D8B030D-6E8A-4147-A177-3AD203B41FA5}">
                      <a16:colId xmlns:a16="http://schemas.microsoft.com/office/drawing/2014/main" val="225096973"/>
                    </a:ext>
                  </a:extLst>
                </a:gridCol>
              </a:tblGrid>
              <a:tr h="3267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>
                          <a:effectLst/>
                        </a:rPr>
                        <a:t>Subinterface</a:t>
                      </a:r>
                      <a:endParaRPr lang="en-US" sz="12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>
                          <a:effectLst/>
                        </a:rPr>
                        <a:t>VLAN</a:t>
                      </a:r>
                      <a:endParaRPr lang="en-US" sz="12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>
                          <a:effectLst/>
                        </a:rPr>
                        <a:t>IP Address</a:t>
                      </a:r>
                      <a:endParaRPr lang="en-US" sz="12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852578632"/>
                  </a:ext>
                </a:extLst>
              </a:tr>
              <a:tr h="326723"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G0/0/1.10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10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192.168.10.1/24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387607961"/>
                  </a:ext>
                </a:extLst>
              </a:tr>
              <a:tr h="326723"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G0/0/1.20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20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192.168.20.1/24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807812519"/>
                  </a:ext>
                </a:extLst>
              </a:tr>
              <a:tr h="326723"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G0/0/1.30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99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b="0" dirty="0">
                          <a:effectLst/>
                        </a:rPr>
                        <a:t>192.168.99.1/24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76145672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8836081-C83E-3545-81F8-FACEAC8AB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063" y="599151"/>
            <a:ext cx="3208087" cy="274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6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Router-on-a-Stick Inter-VLAN Routing</a:t>
            </a:r>
            <a:br>
              <a:rPr lang="en-US" dirty="0"/>
            </a:br>
            <a:r>
              <a:rPr lang="en-US" sz="2400" dirty="0"/>
              <a:t>R1 Subinterface Configuration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D7E7F4-4AD6-094C-9754-2F2E6B3E2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/>
            <a:r>
              <a:rPr lang="en-US" sz="1500" dirty="0">
                <a:solidFill>
                  <a:srgbClr val="000000"/>
                </a:solidFill>
              </a:rPr>
              <a:t>The router-on-a-stick method requires you to create a subinterface for each VLAN to be routed. A subinterface is created using the </a:t>
            </a:r>
            <a:r>
              <a:rPr lang="en-US" sz="1500" b="1" dirty="0">
                <a:solidFill>
                  <a:srgbClr val="000000"/>
                </a:solidFill>
              </a:rPr>
              <a:t>interface</a:t>
            </a:r>
            <a:r>
              <a:rPr lang="en-US" sz="1500" dirty="0">
                <a:solidFill>
                  <a:srgbClr val="000000"/>
                </a:solidFill>
              </a:rPr>
              <a:t> </a:t>
            </a:r>
            <a:r>
              <a:rPr lang="en-US" sz="1500" i="1" dirty="0">
                <a:solidFill>
                  <a:srgbClr val="000000"/>
                </a:solidFill>
              </a:rPr>
              <a:t>interface_id subinterface_id</a:t>
            </a:r>
            <a:r>
              <a:rPr lang="en-US" sz="1500" dirty="0">
                <a:solidFill>
                  <a:srgbClr val="000000"/>
                </a:solidFill>
              </a:rPr>
              <a:t> global configuration mode command. The subinterface syntax is the physical interface followed by a period and a subinterface number. Although not required, it is customary to match the subinterface number with the VLAN number.</a:t>
            </a:r>
          </a:p>
          <a:p>
            <a:pPr marL="0" indent="0" algn="l"/>
            <a:r>
              <a:rPr lang="en-US" sz="1500" dirty="0">
                <a:solidFill>
                  <a:srgbClr val="000000"/>
                </a:solidFill>
              </a:rPr>
              <a:t>Each subinterface is then configured with the following two commands: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encapsulation dot1q</a:t>
            </a:r>
            <a:r>
              <a:rPr lang="en-US" sz="1500" dirty="0">
                <a:solidFill>
                  <a:srgbClr val="000000"/>
                </a:solidFill>
              </a:rPr>
              <a:t> </a:t>
            </a:r>
            <a:r>
              <a:rPr lang="en-US" sz="1500" i="1" dirty="0">
                <a:solidFill>
                  <a:srgbClr val="000000"/>
                </a:solidFill>
              </a:rPr>
              <a:t>vlan_id</a:t>
            </a:r>
            <a:r>
              <a:rPr lang="en-US" sz="1500" dirty="0">
                <a:solidFill>
                  <a:srgbClr val="000000"/>
                </a:solidFill>
              </a:rPr>
              <a:t> </a:t>
            </a:r>
            <a:r>
              <a:rPr lang="en-US" sz="1500" b="1" dirty="0">
                <a:solidFill>
                  <a:srgbClr val="000000"/>
                </a:solidFill>
              </a:rPr>
              <a:t>[native]</a:t>
            </a:r>
            <a:r>
              <a:rPr lang="en-US" sz="1500" dirty="0">
                <a:solidFill>
                  <a:srgbClr val="000000"/>
                </a:solidFill>
              </a:rPr>
              <a:t> - This command configures the subinterface to respond to 802.1Q encapsulated traffic from the specified </a:t>
            </a:r>
            <a:r>
              <a:rPr lang="en-US" sz="1500" i="1" dirty="0">
                <a:solidFill>
                  <a:srgbClr val="000000"/>
                </a:solidFill>
              </a:rPr>
              <a:t>vlan-id</a:t>
            </a:r>
            <a:r>
              <a:rPr lang="en-US" sz="1500" dirty="0">
                <a:solidFill>
                  <a:srgbClr val="000000"/>
                </a:solidFill>
              </a:rPr>
              <a:t>. The </a:t>
            </a:r>
            <a:r>
              <a:rPr lang="en-US" sz="1500" b="1" dirty="0">
                <a:solidFill>
                  <a:srgbClr val="000000"/>
                </a:solidFill>
              </a:rPr>
              <a:t>native</a:t>
            </a:r>
            <a:r>
              <a:rPr lang="en-US" sz="1500" dirty="0">
                <a:solidFill>
                  <a:srgbClr val="000000"/>
                </a:solidFill>
              </a:rPr>
              <a:t> keyword option is only appended to set the native VLAN to something other than VLAN 1.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ip address</a:t>
            </a:r>
            <a:r>
              <a:rPr lang="en-US" sz="1500" dirty="0">
                <a:solidFill>
                  <a:srgbClr val="000000"/>
                </a:solidFill>
              </a:rPr>
              <a:t> </a:t>
            </a:r>
            <a:r>
              <a:rPr lang="en-US" sz="1500" i="1" dirty="0">
                <a:solidFill>
                  <a:srgbClr val="000000"/>
                </a:solidFill>
              </a:rPr>
              <a:t>ip-address subnet-mask</a:t>
            </a:r>
            <a:r>
              <a:rPr lang="en-US" sz="1500" dirty="0">
                <a:solidFill>
                  <a:srgbClr val="000000"/>
                </a:solidFill>
              </a:rPr>
              <a:t> - This command configures the IPv4 address of the subinterface. This address typically serves as the default gateway for the identified VLAN.</a:t>
            </a:r>
          </a:p>
          <a:p>
            <a:pPr marL="0" indent="0" algn="l"/>
            <a:r>
              <a:rPr lang="en-US" sz="1500" dirty="0">
                <a:solidFill>
                  <a:srgbClr val="000000"/>
                </a:solidFill>
              </a:rPr>
              <a:t>Repeat the process for each VLAN to be routed. Each router subinterface must be assigned an IP address on a unique subnet for routing to occur. When all subinterfaces have been created, enable the physical interface using the </a:t>
            </a:r>
            <a:r>
              <a:rPr lang="en-US" sz="1500" b="1" dirty="0">
                <a:solidFill>
                  <a:srgbClr val="000000"/>
                </a:solidFill>
              </a:rPr>
              <a:t>no shutdown</a:t>
            </a:r>
            <a:r>
              <a:rPr lang="en-US" sz="1500" dirty="0">
                <a:solidFill>
                  <a:srgbClr val="000000"/>
                </a:solidFill>
              </a:rPr>
              <a:t> interface configuration command. If the physical interface is disabled, all subinterfaces are disabled.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50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Router-on-a-Stick Inter-VLAN Routing</a:t>
            </a:r>
            <a:br>
              <a:rPr lang="en-US" dirty="0"/>
            </a:br>
            <a:r>
              <a:rPr lang="en-US" sz="2400" dirty="0"/>
              <a:t>R1 Subinterface Configuration (Cont.)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1CEB27-A4CE-B749-99FA-8DFD3A75B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2715105" cy="3689897"/>
          </a:xfrm>
        </p:spPr>
        <p:txBody>
          <a:bodyPr/>
          <a:lstStyle/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In the configuration, the R1 G0/0/1 subinterfaces are configured for VLANs 10, 20, and 99.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31D89-19A4-3F46-8691-F3CD10799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62" y="628741"/>
            <a:ext cx="5549888" cy="402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0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Router-on-a-Stick Inter-VLAN Routing</a:t>
            </a:r>
            <a:br>
              <a:rPr lang="en-US" dirty="0"/>
            </a:br>
            <a:r>
              <a:rPr lang="en-US" sz="2400" dirty="0"/>
              <a:t>Verify Connectivity Between PC1 and PC2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C7C9F-3E18-2349-B878-153A3AD7E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3916585" cy="3689897"/>
          </a:xfrm>
        </p:spPr>
        <p:txBody>
          <a:bodyPr/>
          <a:lstStyle/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The router-on-a-stick configuration is complete after the switch trunk and the router subinterfaces have been configured. The configuration can be verified from the hosts, router, and switch.</a:t>
            </a:r>
          </a:p>
          <a:p>
            <a:pPr marL="0" indent="0" algn="l"/>
            <a:endParaRPr lang="en-US" sz="14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From a host, verify connectivity to a host in another VLAN using the </a:t>
            </a:r>
            <a:r>
              <a:rPr lang="en-US" sz="1400" b="1" dirty="0">
                <a:solidFill>
                  <a:srgbClr val="000000"/>
                </a:solidFill>
              </a:rPr>
              <a:t>ping</a:t>
            </a:r>
            <a:r>
              <a:rPr lang="en-US" sz="1400" dirty="0">
                <a:solidFill>
                  <a:srgbClr val="000000"/>
                </a:solidFill>
              </a:rPr>
              <a:t> command. It is a good idea to first verify the current host IP configuration using the </a:t>
            </a:r>
            <a:r>
              <a:rPr lang="en-US" sz="1400" b="1" dirty="0">
                <a:solidFill>
                  <a:srgbClr val="000000"/>
                </a:solidFill>
              </a:rPr>
              <a:t>ipconfig</a:t>
            </a:r>
            <a:r>
              <a:rPr lang="en-US" sz="1400" dirty="0">
                <a:solidFill>
                  <a:srgbClr val="000000"/>
                </a:solidFill>
              </a:rPr>
              <a:t> Windows host command.</a:t>
            </a:r>
          </a:p>
          <a:p>
            <a:pPr marL="0" indent="0" algn="l"/>
            <a:endParaRPr lang="en-US" sz="14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Next, use </a:t>
            </a:r>
            <a:r>
              <a:rPr lang="en-US" sz="1400" b="1" dirty="0">
                <a:solidFill>
                  <a:srgbClr val="000000"/>
                </a:solidFill>
              </a:rPr>
              <a:t>ping</a:t>
            </a:r>
            <a:r>
              <a:rPr lang="en-US" sz="1400" dirty="0">
                <a:solidFill>
                  <a:srgbClr val="000000"/>
                </a:solidFill>
              </a:rPr>
              <a:t> to verify connectivity with PC2 and S1, as shown in the figure. The </a:t>
            </a:r>
            <a:r>
              <a:rPr lang="en-US" sz="1400" b="1" dirty="0">
                <a:solidFill>
                  <a:srgbClr val="000000"/>
                </a:solidFill>
              </a:rPr>
              <a:t>ping</a:t>
            </a:r>
            <a:r>
              <a:rPr lang="en-US" sz="1400" dirty="0">
                <a:solidFill>
                  <a:srgbClr val="000000"/>
                </a:solidFill>
              </a:rPr>
              <a:t> output successfully confirms inter-VLAN routing is operating.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85462F-D8E7-1F47-8D1C-344B77964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59" y="818704"/>
            <a:ext cx="4078121" cy="364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6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Router-on-a-Stick Inter-VLAN Routing</a:t>
            </a:r>
            <a:br>
              <a:rPr lang="en-US" dirty="0"/>
            </a:br>
            <a:r>
              <a:rPr lang="en-US" sz="2400" dirty="0"/>
              <a:t>Router-on-a-Stick Inter-VLAN Routing Verification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330F21-B1D2-BF4C-A256-C78C26751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/>
            <a:r>
              <a:rPr lang="en-US" sz="1800" dirty="0">
                <a:solidFill>
                  <a:srgbClr val="000000"/>
                </a:solidFill>
              </a:rPr>
              <a:t>In addition to using </a:t>
            </a:r>
            <a:r>
              <a:rPr lang="en-US" sz="1800" b="1" dirty="0">
                <a:solidFill>
                  <a:srgbClr val="000000"/>
                </a:solidFill>
              </a:rPr>
              <a:t>ping</a:t>
            </a:r>
            <a:r>
              <a:rPr lang="en-US" sz="1800" dirty="0">
                <a:solidFill>
                  <a:srgbClr val="000000"/>
                </a:solidFill>
              </a:rPr>
              <a:t> between devices, the following </a:t>
            </a:r>
            <a:r>
              <a:rPr lang="en-US" sz="1800" b="1" dirty="0">
                <a:solidFill>
                  <a:srgbClr val="000000"/>
                </a:solidFill>
              </a:rPr>
              <a:t>show</a:t>
            </a:r>
            <a:r>
              <a:rPr lang="en-US" sz="1800" dirty="0">
                <a:solidFill>
                  <a:srgbClr val="000000"/>
                </a:solidFill>
              </a:rPr>
              <a:t> commands can be used to verify and troubleshoot the router-on-a-stick configuration.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show ip route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show ip interface brief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show interfaces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show interfaces trunk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02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Inter-VLAN Routing using Layer 3 Switches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543493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26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Overview of VLANs</a:t>
            </a:r>
            <a:br>
              <a:rPr lang="en-US"/>
            </a:br>
            <a:r>
              <a:rPr lang="en-US"/>
              <a:t>Types of VLANs</a:t>
            </a:r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body" idx="1"/>
          </p:nvPr>
        </p:nvSpPr>
        <p:spPr>
          <a:xfrm>
            <a:off x="133753" y="820921"/>
            <a:ext cx="3213687" cy="386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 dirty="0"/>
              <a:t>Default VLAN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 dirty="0"/>
              <a:t>   VLAN 1 is the following: </a:t>
            </a:r>
            <a:endParaRPr dirty="0"/>
          </a:p>
          <a:p>
            <a:pPr marL="358775" lvl="1" indent="-215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/>
              <a:t>The default VLAN</a:t>
            </a:r>
            <a:endParaRPr dirty="0"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/>
              <a:t>The default Native VLAN</a:t>
            </a:r>
            <a:endParaRPr dirty="0"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/>
              <a:t>The default Management VLAN</a:t>
            </a:r>
            <a:endParaRPr dirty="0"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/>
              <a:t>Cannot be deleted or renamed</a:t>
            </a:r>
            <a:endParaRPr dirty="0"/>
          </a:p>
          <a:p>
            <a:pPr marL="142875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 sz="1600" dirty="0"/>
          </a:p>
          <a:p>
            <a:pPr marL="142875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sz="1600" b="1" dirty="0"/>
              <a:t>Note</a:t>
            </a:r>
            <a:r>
              <a:rPr lang="en-US" sz="1600" dirty="0"/>
              <a:t>: While we cannot delete VLAN1 Cisco will recommend that we assign these default features to other VLANs</a:t>
            </a:r>
            <a:endParaRPr dirty="0"/>
          </a:p>
        </p:txBody>
      </p:sp>
      <p:pic>
        <p:nvPicPr>
          <p:cNvPr id="208" name="Google Shape;2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1176" y="1204150"/>
            <a:ext cx="5471948" cy="238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Inter-VLAN Routing using Layer 3 Switches</a:t>
            </a:r>
            <a:br>
              <a:rPr lang="en-US" dirty="0"/>
            </a:br>
            <a:r>
              <a:rPr lang="en-US" sz="2400" dirty="0"/>
              <a:t>Layer 3 Switch Inter-VLAN Routing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7A7547-D335-B140-B7E0-0DED20AE5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/>
            <a:r>
              <a:rPr lang="en-US" sz="1500" dirty="0">
                <a:solidFill>
                  <a:srgbClr val="000000"/>
                </a:solidFill>
              </a:rPr>
              <a:t>Inter-VLAN routing using the router-on-a-stick method is simple to implement for a small to medium-sized organization. However, a large enterprise requires a faster, much more scalable method to provide inter-VLAN routing.</a:t>
            </a:r>
          </a:p>
          <a:p>
            <a:pPr marL="0" indent="0" algn="l"/>
            <a:endParaRPr lang="en-US" sz="15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500" dirty="0">
                <a:solidFill>
                  <a:srgbClr val="000000"/>
                </a:solidFill>
              </a:rPr>
              <a:t>Enterprise campus LANs use Layer 3 switches to provide inter-VLAN routing. Layer 3 switches use hardware-based switching to achieve higher-packet processing rates than routers. Layer 3 switches are also commonly implemented in enterprise distribution layer wiring closets.</a:t>
            </a:r>
          </a:p>
          <a:p>
            <a:pPr marL="0" indent="0" algn="l"/>
            <a:endParaRPr lang="en-US" sz="15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500" dirty="0">
                <a:solidFill>
                  <a:srgbClr val="000000"/>
                </a:solidFill>
              </a:rPr>
              <a:t>Capabilities of a Layer 3 switch include the ability to do the following: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Route from one VLAN to another using multiple switched virtual interfaces (SVIs).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Convert a Layer 2 switchport to a Layer 3 interface (i.e., a routed port). A routed port is similar to a physical interface on a Cisco IOS router.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To provide inter-VLAN routing, Layer 3 switches use SVIs. SVIs are configured using the same </a:t>
            </a:r>
            <a:r>
              <a:rPr lang="en-US" sz="1500" b="1" dirty="0">
                <a:solidFill>
                  <a:srgbClr val="000000"/>
                </a:solidFill>
              </a:rPr>
              <a:t>interface vlan</a:t>
            </a:r>
            <a:r>
              <a:rPr lang="en-US" sz="1500" dirty="0">
                <a:solidFill>
                  <a:srgbClr val="000000"/>
                </a:solidFill>
              </a:rPr>
              <a:t> </a:t>
            </a:r>
            <a:r>
              <a:rPr lang="en-US" sz="1500" i="1" dirty="0">
                <a:solidFill>
                  <a:srgbClr val="000000"/>
                </a:solidFill>
              </a:rPr>
              <a:t>vlan-id</a:t>
            </a:r>
            <a:r>
              <a:rPr lang="en-US" sz="1500" dirty="0">
                <a:solidFill>
                  <a:srgbClr val="000000"/>
                </a:solidFill>
              </a:rPr>
              <a:t> command used to create the management SVI on a Layer 2 switch. A Layer 3 SVI must be created for each of the routable VLANs.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88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Inter-VLAN Routing using Layer 3 Switches</a:t>
            </a:r>
            <a:br>
              <a:rPr lang="en-US" dirty="0"/>
            </a:br>
            <a:r>
              <a:rPr lang="en-US" sz="2400" dirty="0"/>
              <a:t>Layer 3 Switch Scenario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B4CA7F-BDD6-D141-A5B9-E7D11B35E7F2}"/>
              </a:ext>
            </a:extLst>
          </p:cNvPr>
          <p:cNvSpPr/>
          <p:nvPr/>
        </p:nvSpPr>
        <p:spPr>
          <a:xfrm>
            <a:off x="372140" y="1150862"/>
            <a:ext cx="31976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n-lt"/>
              </a:rPr>
              <a:t>In the figure, the Layer 3 switch, D1, is connected to two hosts on different VLANs. PC1 is in VLAN 10 and PC2 is in VLAN 20, as shown. The Layer 3 switch will provide inter-VLAN routing services to the two hosts.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00AF4B-9C61-394A-8EBD-1788F1036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69770" y="731837"/>
            <a:ext cx="4775718" cy="3689350"/>
          </a:xfrm>
        </p:spPr>
      </p:pic>
    </p:spTree>
    <p:extLst>
      <p:ext uri="{BB962C8B-B14F-4D97-AF65-F5344CB8AC3E}">
        <p14:creationId xmlns:p14="http://schemas.microsoft.com/office/powerpoint/2010/main" val="322478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Inter-VLAN Routing using Layer 3 Switches</a:t>
            </a:r>
            <a:br>
              <a:rPr lang="en-US" dirty="0"/>
            </a:br>
            <a:r>
              <a:rPr lang="en-US" sz="2400" dirty="0"/>
              <a:t>Layer 3 Switch Configuration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B1600-FC68-DC40-94DE-015293322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3" y="731837"/>
            <a:ext cx="5033002" cy="3689897"/>
          </a:xfrm>
        </p:spPr>
        <p:txBody>
          <a:bodyPr/>
          <a:lstStyle/>
          <a:p>
            <a:pPr marL="0" indent="0" algn="l"/>
            <a:r>
              <a:rPr lang="en-US" sz="1400" dirty="0">
                <a:solidFill>
                  <a:srgbClr val="000000"/>
                </a:solidFill>
              </a:rPr>
              <a:t>Complete the following steps to configure S1 with VLANs and trunking: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Step 1</a:t>
            </a:r>
            <a:r>
              <a:rPr lang="en-US" sz="1400" dirty="0">
                <a:solidFill>
                  <a:srgbClr val="000000"/>
                </a:solidFill>
              </a:rPr>
              <a:t>. Create the VLANs. In the example, VLANs 10 and 20 are used.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Step 2</a:t>
            </a:r>
            <a:r>
              <a:rPr lang="en-US" sz="1400" dirty="0">
                <a:solidFill>
                  <a:srgbClr val="000000"/>
                </a:solidFill>
              </a:rPr>
              <a:t>. Create the SVI VLAN interfaces. The IP address configured will serve as the default gateway for hosts in the respective VLAN.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Step 3</a:t>
            </a:r>
            <a:r>
              <a:rPr lang="en-US" sz="1400" dirty="0">
                <a:solidFill>
                  <a:srgbClr val="000000"/>
                </a:solidFill>
              </a:rPr>
              <a:t>. Configure access ports. Assign the appropriate port to the required VLAN.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Step 4</a:t>
            </a:r>
            <a:r>
              <a:rPr lang="en-US" sz="1400" dirty="0">
                <a:solidFill>
                  <a:srgbClr val="000000"/>
                </a:solidFill>
              </a:rPr>
              <a:t>. Enable IP routing.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sz="1400" dirty="0">
                <a:solidFill>
                  <a:srgbClr val="000000"/>
                </a:solidFill>
              </a:rPr>
              <a:t>Issue the </a:t>
            </a:r>
            <a:r>
              <a:rPr lang="en-US" sz="1400" b="1" dirty="0">
                <a:solidFill>
                  <a:srgbClr val="000000"/>
                </a:solidFill>
              </a:rPr>
              <a:t>ip routing</a:t>
            </a:r>
            <a:r>
              <a:rPr lang="en-US" sz="1400" dirty="0">
                <a:solidFill>
                  <a:srgbClr val="000000"/>
                </a:solidFill>
              </a:rPr>
              <a:t> global configuration command to allow traffic to be exchanged between VLANs 10 and 20. This command must be configured to enable inter-VAN routing on a Layer 3 switch for IPv4.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45BAC85C-7253-2642-B45C-B3B741677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121" y="1286189"/>
            <a:ext cx="3328216" cy="257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5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Inter-VLAN Routing using Layer 3 Switches</a:t>
            </a:r>
            <a:br>
              <a:rPr lang="en-US" dirty="0"/>
            </a:br>
            <a:r>
              <a:rPr lang="en-US" sz="2400" dirty="0"/>
              <a:t>Layer 3 Switch Inter-VLAN Routing Verification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8DE5B7-FE89-524B-80C4-04C2BB9E6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Inter-VLAN routing using a Layer 3 switch is simpler to configure than the router-on-a-stick method. After the configuration is complete, the configuration can be verified by testing connectivity between the hosts.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From a host, verify connectivity to a host in another VLAN using the </a:t>
            </a:r>
            <a:r>
              <a:rPr lang="en-US" sz="1600" b="1" dirty="0">
                <a:solidFill>
                  <a:srgbClr val="000000"/>
                </a:solidFill>
              </a:rPr>
              <a:t>ping</a:t>
            </a:r>
            <a:r>
              <a:rPr lang="en-US" sz="1600" dirty="0">
                <a:solidFill>
                  <a:srgbClr val="000000"/>
                </a:solidFill>
              </a:rPr>
              <a:t> command. It is a good idea to first verify the current host IP configuration using the </a:t>
            </a:r>
            <a:r>
              <a:rPr lang="en-US" sz="1600" b="1" dirty="0">
                <a:solidFill>
                  <a:srgbClr val="000000"/>
                </a:solidFill>
              </a:rPr>
              <a:t>ipconfig</a:t>
            </a:r>
            <a:r>
              <a:rPr lang="en-US" sz="1600" dirty="0">
                <a:solidFill>
                  <a:srgbClr val="000000"/>
                </a:solidFill>
              </a:rPr>
              <a:t> Windows host command.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Next, verify connectivity with PC2 using the </a:t>
            </a:r>
            <a:r>
              <a:rPr lang="en-US" sz="1600" b="1" dirty="0">
                <a:solidFill>
                  <a:srgbClr val="000000"/>
                </a:solidFill>
              </a:rPr>
              <a:t>ping</a:t>
            </a:r>
            <a:r>
              <a:rPr lang="en-US" sz="1600" dirty="0">
                <a:solidFill>
                  <a:srgbClr val="000000"/>
                </a:solidFill>
              </a:rPr>
              <a:t> Windows host command. The successful </a:t>
            </a:r>
            <a:r>
              <a:rPr lang="en-US" sz="1600" b="1" dirty="0">
                <a:solidFill>
                  <a:srgbClr val="000000"/>
                </a:solidFill>
              </a:rPr>
              <a:t>ping</a:t>
            </a:r>
            <a:r>
              <a:rPr lang="en-US" sz="1600" dirty="0">
                <a:solidFill>
                  <a:srgbClr val="000000"/>
                </a:solidFill>
              </a:rPr>
              <a:t> output confirms inter-VLAN routing is operating.</a:t>
            </a:r>
          </a:p>
        </p:txBody>
      </p:sp>
    </p:spTree>
    <p:extLst>
      <p:ext uri="{BB962C8B-B14F-4D97-AF65-F5344CB8AC3E}">
        <p14:creationId xmlns:p14="http://schemas.microsoft.com/office/powerpoint/2010/main" val="215235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Inter-VLAN Routing using Layer 3 Switches</a:t>
            </a:r>
            <a:br>
              <a:rPr lang="en-US" dirty="0"/>
            </a:br>
            <a:r>
              <a:rPr lang="en-US" sz="2400" dirty="0"/>
              <a:t>Routing on a Layer 3 Switch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8DE5B7-FE89-524B-80C4-04C2BB9E6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689897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If VLANs are to be reachable by other Layer 3 devices, then they must be advertised using static or dynamic routing. To enable routing on a Layer 3 switch, a routed port must be configured.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A routed port is created on a Layer 3 switch by disabling the switchport feature on a Layer 2 port that is connected to another Layer 3 device. Specifically, configuring the </a:t>
            </a:r>
            <a:r>
              <a:rPr lang="en-US" sz="1600" b="1" dirty="0">
                <a:solidFill>
                  <a:srgbClr val="000000"/>
                </a:solidFill>
              </a:rPr>
              <a:t>no switchport</a:t>
            </a:r>
            <a:r>
              <a:rPr lang="en-US" sz="1600" dirty="0">
                <a:solidFill>
                  <a:srgbClr val="000000"/>
                </a:solidFill>
              </a:rPr>
              <a:t> interface configuration command on a Layer 2 port converts it into a Layer 3 interface. Then the interface can be configured with an IPv4 configuration to connect to a router or another Layer 3 switch.</a:t>
            </a:r>
          </a:p>
        </p:txBody>
      </p:sp>
    </p:spTree>
    <p:extLst>
      <p:ext uri="{BB962C8B-B14F-4D97-AF65-F5344CB8AC3E}">
        <p14:creationId xmlns:p14="http://schemas.microsoft.com/office/powerpoint/2010/main" val="375607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63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Overview of VLANs</a:t>
            </a:r>
            <a:br>
              <a:rPr lang="en-US"/>
            </a:br>
            <a:r>
              <a:rPr lang="en-US"/>
              <a:t>Types of VLANs (Cont.)</a:t>
            </a:r>
            <a:endParaRPr/>
          </a:p>
        </p:txBody>
      </p:sp>
      <p:sp>
        <p:nvSpPr>
          <p:cNvPr id="215" name="Google Shape;215;p6"/>
          <p:cNvSpPr txBox="1">
            <a:spLocks noGrp="1"/>
          </p:cNvSpPr>
          <p:nvPr>
            <p:ph type="body" idx="1"/>
          </p:nvPr>
        </p:nvSpPr>
        <p:spPr>
          <a:xfrm>
            <a:off x="124609" y="683761"/>
            <a:ext cx="8873087" cy="399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 b="1" dirty="0"/>
              <a:t>Data VLAN 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Dedicated to user-generated traffic (email and web traffic). 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VLAN 1 is the default data VLAN because all interfaces are assigned to this VLAN.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 b="1" dirty="0"/>
              <a:t>Native VLAN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This is used for trunk links only. 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All frames are tagged on an 802.1Q trunk link except for those on the native VLAN.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 b="1" dirty="0"/>
              <a:t>Management VLAN 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This is used for SSH/Telnet VTY traffic and should not be carried with end user traffic.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Typically, the VLAN that is the SVI for the Layer 2 switch.  </a:t>
            </a:r>
            <a:endParaRPr dirty="0"/>
          </a:p>
          <a:p>
            <a:pPr marL="169863" lvl="0" indent="-7842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 dirty="0"/>
              <a:t>   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Overview of VLANs</a:t>
            </a:r>
            <a:br>
              <a:rPr lang="en-US"/>
            </a:br>
            <a:r>
              <a:rPr lang="en-US"/>
              <a:t>Types of VLANs (Cont.)</a:t>
            </a:r>
            <a:endParaRPr/>
          </a:p>
        </p:txBody>
      </p:sp>
      <p:sp>
        <p:nvSpPr>
          <p:cNvPr id="222" name="Google Shape;222;p7"/>
          <p:cNvSpPr txBox="1">
            <a:spLocks noGrp="1"/>
          </p:cNvSpPr>
          <p:nvPr>
            <p:ph type="body" idx="1"/>
          </p:nvPr>
        </p:nvSpPr>
        <p:spPr>
          <a:xfrm>
            <a:off x="124609" y="894073"/>
            <a:ext cx="4657703" cy="372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 b="1"/>
              <a:t>Voice VLAN  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A separate VLAN is required because Voice traffic requires:</a:t>
            </a:r>
            <a:endParaRPr/>
          </a:p>
          <a:p>
            <a:pPr marL="503238" lvl="3" indent="-16986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/>
              <a:t>Assured bandwidth</a:t>
            </a:r>
            <a:endParaRPr/>
          </a:p>
          <a:p>
            <a:pPr marL="503238" lvl="3" indent="-16986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/>
              <a:t>High QoS priority</a:t>
            </a:r>
            <a:endParaRPr/>
          </a:p>
          <a:p>
            <a:pPr marL="503238" lvl="3" indent="-16986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/>
              <a:t>Ability to avoid congestion</a:t>
            </a:r>
            <a:endParaRPr/>
          </a:p>
          <a:p>
            <a:pPr marL="503238" lvl="3" indent="-16986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/>
              <a:t>Delay less that 150 ms from source to destination</a:t>
            </a:r>
            <a:endParaRPr/>
          </a:p>
          <a:p>
            <a:pPr marL="358775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/>
              <a:t>The entire network must be designed to support voice.</a:t>
            </a:r>
            <a:endParaRPr/>
          </a:p>
        </p:txBody>
      </p:sp>
      <p:pic>
        <p:nvPicPr>
          <p:cNvPr id="223" name="Google Shape;22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8876" y="923544"/>
            <a:ext cx="3777162" cy="305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"/>
          <p:cNvSpPr txBox="1"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600"/>
              <a:buFont typeface="Arial"/>
              <a:buNone/>
            </a:pPr>
            <a:r>
              <a:rPr lang="en-US">
                <a:solidFill>
                  <a:srgbClr val="AEE8FA"/>
                </a:solidFill>
              </a:rPr>
              <a:t>VLANs in a </a:t>
            </a:r>
            <a:br>
              <a:rPr lang="en-US">
                <a:solidFill>
                  <a:srgbClr val="AEE8FA"/>
                </a:solidFill>
              </a:rPr>
            </a:br>
            <a:r>
              <a:rPr lang="en-US">
                <a:solidFill>
                  <a:srgbClr val="AEE8FA"/>
                </a:solidFill>
              </a:rPr>
              <a:t>Multi-Switched Environment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"/>
          <p:cNvSpPr txBox="1">
            <a:spLocks noGrp="1"/>
          </p:cNvSpPr>
          <p:nvPr>
            <p:ph type="title"/>
          </p:nvPr>
        </p:nvSpPr>
        <p:spPr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VLANs in a Multi-Switched Environment</a:t>
            </a:r>
            <a:br>
              <a:rPr lang="en-US"/>
            </a:br>
            <a:r>
              <a:rPr lang="en-US"/>
              <a:t>Defining VLAN Trunks</a:t>
            </a:r>
            <a:endParaRPr/>
          </a:p>
        </p:txBody>
      </p:sp>
      <p:sp>
        <p:nvSpPr>
          <p:cNvPr id="236" name="Google Shape;236;p10"/>
          <p:cNvSpPr txBox="1">
            <a:spLocks noGrp="1"/>
          </p:cNvSpPr>
          <p:nvPr>
            <p:ph type="body" idx="1"/>
          </p:nvPr>
        </p:nvSpPr>
        <p:spPr>
          <a:xfrm>
            <a:off x="246742" y="798945"/>
            <a:ext cx="3785762" cy="3827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8287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600" dirty="0"/>
              <a:t>A trunk is a point-to-point link between two network devices.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None/>
            </a:pPr>
            <a:r>
              <a:rPr lang="en-US" sz="1600" dirty="0"/>
              <a:t>Cisco trunk functions: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Allow more than one VLAN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Extend the VLAN across the entire network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By default, supports all VLANs</a:t>
            </a:r>
            <a:endParaRPr dirty="0"/>
          </a:p>
          <a:p>
            <a:pPr marL="169863" lvl="0" indent="-169863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 sz="1600" dirty="0"/>
              <a:t>Supports 802.1Q </a:t>
            </a:r>
            <a:r>
              <a:rPr lang="en-US" sz="1600" dirty="0" err="1"/>
              <a:t>trunking</a:t>
            </a:r>
            <a:endParaRPr dirty="0"/>
          </a:p>
        </p:txBody>
      </p:sp>
      <p:pic>
        <p:nvPicPr>
          <p:cNvPr id="237" name="Google Shape;23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2504" y="1327641"/>
            <a:ext cx="4718800" cy="2488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4271</Words>
  <Application>Microsoft Office PowerPoint</Application>
  <PresentationFormat>On-screen Show (16:9)</PresentationFormat>
  <Paragraphs>467</Paragraphs>
  <Slides>54</Slides>
  <Notes>54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Noto Sans Symbols</vt:lpstr>
      <vt:lpstr>Default Theme</vt:lpstr>
      <vt:lpstr>VLANs</vt:lpstr>
      <vt:lpstr>Overview of VLANs</vt:lpstr>
      <vt:lpstr>Overview of VLANs VLAN Definitions</vt:lpstr>
      <vt:lpstr>Overview of VLANs Benefits of a VLAN Design</vt:lpstr>
      <vt:lpstr>Overview of VLANs Types of VLANs</vt:lpstr>
      <vt:lpstr>Overview of VLANs Types of VLANs (Cont.)</vt:lpstr>
      <vt:lpstr>Overview of VLANs Types of VLANs (Cont.)</vt:lpstr>
      <vt:lpstr>VLANs in a  Multi-Switched Environment</vt:lpstr>
      <vt:lpstr>VLANs in a Multi-Switched Environment Defining VLAN Trunks</vt:lpstr>
      <vt:lpstr>VLANs in a Multi-Switched Environment Networks without VLANs</vt:lpstr>
      <vt:lpstr>VLANs in a Multi-Switched Environment Networks with VLANs</vt:lpstr>
      <vt:lpstr>VLANs in a Multi-Switched Environment VLAN Identification with a Tag</vt:lpstr>
      <vt:lpstr>VLANs in a Multi-Switched Environment Native VLANs and 802.1Q Tagging</vt:lpstr>
      <vt:lpstr>VLANs in a Multi-Switched Environment Voice VLAN Tagging</vt:lpstr>
      <vt:lpstr>VLAN Configuration</vt:lpstr>
      <vt:lpstr>VLAN Configuration VLAN Ranges on Catalyst Switches</vt:lpstr>
      <vt:lpstr>VLAN Configuration VLAN Creation Commands</vt:lpstr>
      <vt:lpstr>VLAN Configuration VLAN Creation Example</vt:lpstr>
      <vt:lpstr>VLAN Configuration VLAN Port Assignment Commands</vt:lpstr>
      <vt:lpstr>VLAN Configuration VLAN Port Assignment Example</vt:lpstr>
      <vt:lpstr>VLAN Configuration Data and Voice VLANs</vt:lpstr>
      <vt:lpstr>VLAN Configuration Data and Voice VLAN Example</vt:lpstr>
      <vt:lpstr>VLAN Configuration Verify VLAN Information</vt:lpstr>
      <vt:lpstr>VLAN Configuration Change VLAN Port Membership</vt:lpstr>
      <vt:lpstr>VLAN Configuration Delete VLANs</vt:lpstr>
      <vt:lpstr>VLAN Trunks</vt:lpstr>
      <vt:lpstr>VLAN Trunks Trunk Configuration Commands</vt:lpstr>
      <vt:lpstr>VLAN Trunks Trunk Configuration Example</vt:lpstr>
      <vt:lpstr>VLAN Trunks Verify Trunk Configuration</vt:lpstr>
      <vt:lpstr>VLAN Trunks Reset the Trunk to the Default State</vt:lpstr>
      <vt:lpstr>VLAN Trunks Reset the Trunk to the Default State (Cont.)</vt:lpstr>
      <vt:lpstr>Dynamic Trunking Protocol</vt:lpstr>
      <vt:lpstr>Dynamic Trunking Protocol Introduction to DTP</vt:lpstr>
      <vt:lpstr>Dynamic Trunking Protocol Negotiated Interface Modes</vt:lpstr>
      <vt:lpstr>Dynamic Trunking Protocol Results of a DTP Configuration</vt:lpstr>
      <vt:lpstr>Dynamic Trunking Protocol Verify DTP Mode</vt:lpstr>
      <vt:lpstr>Inter-VLAN Routing Operation</vt:lpstr>
      <vt:lpstr>Inter-VLAN Routing Operation What is Inter-VLAN Routing?</vt:lpstr>
      <vt:lpstr>Inter-VLAN Routing Operation Legacy Inter-VLAN Routing</vt:lpstr>
      <vt:lpstr>Inter-VLAN Routing Operation Router-on-a-Stick Inter-VLAN Routing</vt:lpstr>
      <vt:lpstr>Inter-VLAN Routing Operation Inter-VLAN Routing on a Layer 3 Switch</vt:lpstr>
      <vt:lpstr>Inter-VLAN Routing Operation Inter-VLAN Routing on a Layer 3 Switch (Cont.)</vt:lpstr>
      <vt:lpstr>Router-on-a-Stick Inter-VLAN Routing</vt:lpstr>
      <vt:lpstr>Router-on-a-Stick Inter-VLAN Routing Router-on-a-Stick Scenario</vt:lpstr>
      <vt:lpstr>Router-on-a-Stick Inter-VLAN Routing R1 Subinterface Configuration</vt:lpstr>
      <vt:lpstr>Router-on-a-Stick Inter-VLAN Routing R1 Subinterface Configuration (Cont.)</vt:lpstr>
      <vt:lpstr>Router-on-a-Stick Inter-VLAN Routing Verify Connectivity Between PC1 and PC2</vt:lpstr>
      <vt:lpstr>Router-on-a-Stick Inter-VLAN Routing Router-on-a-Stick Inter-VLAN Routing Verification</vt:lpstr>
      <vt:lpstr>Inter-VLAN Routing using Layer 3 Switches</vt:lpstr>
      <vt:lpstr>Inter-VLAN Routing using Layer 3 Switches Layer 3 Switch Inter-VLAN Routing</vt:lpstr>
      <vt:lpstr>Inter-VLAN Routing using Layer 3 Switches Layer 3 Switch Scenario</vt:lpstr>
      <vt:lpstr>Inter-VLAN Routing using Layer 3 Switches Layer 3 Switch Configuration</vt:lpstr>
      <vt:lpstr>Inter-VLAN Routing using Layer 3 Switches Layer 3 Switch Inter-VLAN Routing Verification</vt:lpstr>
      <vt:lpstr>Inter-VLAN Routing using Layer 3 Switches Routing on a Layer 3 Switch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VLANs</dc:title>
  <dc:creator>bvachon@cisco.com</dc:creator>
  <cp:lastModifiedBy>HP</cp:lastModifiedBy>
  <cp:revision>3</cp:revision>
  <dcterms:created xsi:type="dcterms:W3CDTF">2016-08-22T22:27:36Z</dcterms:created>
  <dcterms:modified xsi:type="dcterms:W3CDTF">2024-05-15T10:42:50Z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